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6" r:id="rId1"/>
  </p:sldMasterIdLst>
  <p:handoutMasterIdLst>
    <p:handoutMasterId r:id="rId46"/>
  </p:handoutMasterIdLst>
  <p:sldIdLst>
    <p:sldId id="309" r:id="rId2"/>
    <p:sldId id="311" r:id="rId3"/>
    <p:sldId id="313" r:id="rId4"/>
    <p:sldId id="312" r:id="rId5"/>
    <p:sldId id="271"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32" r:id="rId20"/>
    <p:sldId id="357" r:id="rId21"/>
    <p:sldId id="358" r:id="rId22"/>
    <p:sldId id="359" r:id="rId23"/>
    <p:sldId id="341" r:id="rId24"/>
    <p:sldId id="342" r:id="rId25"/>
    <p:sldId id="318" r:id="rId26"/>
    <p:sldId id="333" r:id="rId27"/>
    <p:sldId id="334" r:id="rId28"/>
    <p:sldId id="336" r:id="rId29"/>
    <p:sldId id="316" r:id="rId30"/>
    <p:sldId id="327" r:id="rId31"/>
    <p:sldId id="335" r:id="rId32"/>
    <p:sldId id="328" r:id="rId33"/>
    <p:sldId id="329" r:id="rId34"/>
    <p:sldId id="322" r:id="rId35"/>
    <p:sldId id="324" r:id="rId36"/>
    <p:sldId id="319" r:id="rId37"/>
    <p:sldId id="323" r:id="rId38"/>
    <p:sldId id="317" r:id="rId39"/>
    <p:sldId id="320" r:id="rId40"/>
    <p:sldId id="325" r:id="rId41"/>
    <p:sldId id="326" r:id="rId42"/>
    <p:sldId id="321" r:id="rId43"/>
    <p:sldId id="330" r:id="rId44"/>
    <p:sldId id="33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99CC"/>
    <a:srgbClr val="AB37A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263" autoAdjust="0"/>
    <p:restoredTop sz="94660"/>
  </p:normalViewPr>
  <p:slideViewPr>
    <p:cSldViewPr snapToGrid="0">
      <p:cViewPr varScale="1">
        <p:scale>
          <a:sx n="88" d="100"/>
          <a:sy n="88" d="100"/>
        </p:scale>
        <p:origin x="-499" y="-77"/>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92" y="-10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F36CC-6612-4389-99A2-813FF897F860}" type="doc">
      <dgm:prSet loTypeId="urn:microsoft.com/office/officeart/2005/8/layout/target3" loCatId="relationship" qsTypeId="urn:microsoft.com/office/officeart/2005/8/quickstyle/3d1" qsCatId="3D" csTypeId="urn:microsoft.com/office/officeart/2005/8/colors/accent1_2" csCatId="accent1" phldr="1"/>
      <dgm:spPr/>
      <dgm:t>
        <a:bodyPr/>
        <a:lstStyle/>
        <a:p>
          <a:endParaRPr lang="en-US"/>
        </a:p>
      </dgm:t>
    </dgm:pt>
    <dgm:pt modelId="{A7E17B52-0BE9-49B2-90E8-DE43D0EF00B1}">
      <dgm:prSet phldrT="[Text]"/>
      <dgm:spPr/>
      <dgm:t>
        <a:bodyPr/>
        <a:lstStyle/>
        <a:p>
          <a:r>
            <a:rPr lang="en-US" dirty="0"/>
            <a:t>Admin</a:t>
          </a:r>
        </a:p>
        <a:p>
          <a:r>
            <a:rPr lang="en-US" dirty="0"/>
            <a:t> (Head of Education Department)</a:t>
          </a:r>
        </a:p>
      </dgm:t>
    </dgm:pt>
    <dgm:pt modelId="{BD0E2090-8BE6-415E-8F50-A490FA57FA1D}" type="parTrans" cxnId="{D80D3805-9D0A-4953-A4F1-83D2FA8E565C}">
      <dgm:prSet/>
      <dgm:spPr/>
      <dgm:t>
        <a:bodyPr/>
        <a:lstStyle/>
        <a:p>
          <a:endParaRPr lang="en-US"/>
        </a:p>
      </dgm:t>
    </dgm:pt>
    <dgm:pt modelId="{4AB5778D-81FD-4788-B61F-3150648B3170}" type="sibTrans" cxnId="{D80D3805-9D0A-4953-A4F1-83D2FA8E565C}">
      <dgm:prSet/>
      <dgm:spPr/>
      <dgm:t>
        <a:bodyPr/>
        <a:lstStyle/>
        <a:p>
          <a:endParaRPr lang="en-US"/>
        </a:p>
      </dgm:t>
    </dgm:pt>
    <dgm:pt modelId="{2E038678-633B-4F25-A120-2737C713FF56}">
      <dgm:prSet phldrT="[Text]"/>
      <dgm:spPr/>
      <dgm:t>
        <a:bodyPr/>
        <a:lstStyle/>
        <a:p>
          <a:r>
            <a:rPr lang="en-US" dirty="0"/>
            <a:t>Visit </a:t>
          </a:r>
        </a:p>
        <a:p>
          <a:r>
            <a:rPr lang="en-US" dirty="0"/>
            <a:t>(Visiting Officer)</a:t>
          </a:r>
        </a:p>
      </dgm:t>
    </dgm:pt>
    <dgm:pt modelId="{30578FCA-088F-40E8-9BFC-8CFE36F3CC16}" type="parTrans" cxnId="{A97E7999-40FA-4CF5-8E14-5F581CF38E88}">
      <dgm:prSet/>
      <dgm:spPr/>
      <dgm:t>
        <a:bodyPr/>
        <a:lstStyle/>
        <a:p>
          <a:endParaRPr lang="en-US"/>
        </a:p>
      </dgm:t>
    </dgm:pt>
    <dgm:pt modelId="{B2A4B390-8630-45DE-B3EB-A8DE1D333FA0}" type="sibTrans" cxnId="{A97E7999-40FA-4CF5-8E14-5F581CF38E88}">
      <dgm:prSet/>
      <dgm:spPr/>
      <dgm:t>
        <a:bodyPr/>
        <a:lstStyle/>
        <a:p>
          <a:endParaRPr lang="en-US"/>
        </a:p>
      </dgm:t>
    </dgm:pt>
    <dgm:pt modelId="{3A663211-2378-4B4A-AEA9-31CF601F6936}">
      <dgm:prSet phldrT="[Text]"/>
      <dgm:spPr/>
      <dgm:t>
        <a:bodyPr/>
        <a:lstStyle/>
        <a:p>
          <a:r>
            <a:rPr lang="en-US" dirty="0"/>
            <a:t>Institution</a:t>
          </a:r>
        </a:p>
      </dgm:t>
    </dgm:pt>
    <dgm:pt modelId="{218B0B1F-1434-40D6-8A8D-3898E87F156C}" type="parTrans" cxnId="{E8F24F44-A9E1-4167-8646-BE7C67977967}">
      <dgm:prSet/>
      <dgm:spPr/>
      <dgm:t>
        <a:bodyPr/>
        <a:lstStyle/>
        <a:p>
          <a:endParaRPr lang="en-US"/>
        </a:p>
      </dgm:t>
    </dgm:pt>
    <dgm:pt modelId="{012AA776-6EBB-4A1A-80FD-2C47586EB999}" type="sibTrans" cxnId="{E8F24F44-A9E1-4167-8646-BE7C67977967}">
      <dgm:prSet/>
      <dgm:spPr/>
      <dgm:t>
        <a:bodyPr/>
        <a:lstStyle/>
        <a:p>
          <a:endParaRPr lang="en-US"/>
        </a:p>
      </dgm:t>
    </dgm:pt>
    <dgm:pt modelId="{0BFB3084-03AD-40EC-A03B-E0ADB9B29395}" type="pres">
      <dgm:prSet presAssocID="{7B4F36CC-6612-4389-99A2-813FF897F860}" presName="Name0" presStyleCnt="0">
        <dgm:presLayoutVars>
          <dgm:chMax val="7"/>
          <dgm:dir/>
          <dgm:animLvl val="lvl"/>
          <dgm:resizeHandles val="exact"/>
        </dgm:presLayoutVars>
      </dgm:prSet>
      <dgm:spPr/>
      <dgm:t>
        <a:bodyPr/>
        <a:lstStyle/>
        <a:p>
          <a:endParaRPr lang="en-US"/>
        </a:p>
      </dgm:t>
    </dgm:pt>
    <dgm:pt modelId="{45043A41-E3E7-464F-8821-499543EAD721}" type="pres">
      <dgm:prSet presAssocID="{A7E17B52-0BE9-49B2-90E8-DE43D0EF00B1}" presName="circle1" presStyleLbl="node1" presStyleIdx="0" presStyleCnt="3"/>
      <dgm:spPr/>
    </dgm:pt>
    <dgm:pt modelId="{B31EEF0E-BAE4-4D85-9EAC-540476B9A2F9}" type="pres">
      <dgm:prSet presAssocID="{A7E17B52-0BE9-49B2-90E8-DE43D0EF00B1}" presName="space" presStyleCnt="0"/>
      <dgm:spPr/>
    </dgm:pt>
    <dgm:pt modelId="{875AC467-E522-4078-A2EA-9AAB7B6F1230}" type="pres">
      <dgm:prSet presAssocID="{A7E17B52-0BE9-49B2-90E8-DE43D0EF00B1}" presName="rect1" presStyleLbl="alignAcc1" presStyleIdx="0" presStyleCnt="3" custScaleY="100000" custLinFactNeighborX="12524" custLinFactNeighborY="-15818"/>
      <dgm:spPr/>
      <dgm:t>
        <a:bodyPr/>
        <a:lstStyle/>
        <a:p>
          <a:endParaRPr lang="en-US"/>
        </a:p>
      </dgm:t>
    </dgm:pt>
    <dgm:pt modelId="{4530540B-CC05-40A4-8DB9-4DC98C145D5C}" type="pres">
      <dgm:prSet presAssocID="{2E038678-633B-4F25-A120-2737C713FF56}" presName="vertSpace2" presStyleLbl="node1" presStyleIdx="0" presStyleCnt="3"/>
      <dgm:spPr/>
    </dgm:pt>
    <dgm:pt modelId="{23E5694D-FF3C-4E7F-936B-39298C4E0CA4}" type="pres">
      <dgm:prSet presAssocID="{2E038678-633B-4F25-A120-2737C713FF56}" presName="circle2" presStyleLbl="node1" presStyleIdx="1" presStyleCnt="3"/>
      <dgm:spPr/>
    </dgm:pt>
    <dgm:pt modelId="{81D38B4B-30B3-48C6-AD46-E46AE30807B7}" type="pres">
      <dgm:prSet presAssocID="{2E038678-633B-4F25-A120-2737C713FF56}" presName="rect2" presStyleLbl="alignAcc1" presStyleIdx="1" presStyleCnt="3" custScaleY="60952"/>
      <dgm:spPr/>
      <dgm:t>
        <a:bodyPr/>
        <a:lstStyle/>
        <a:p>
          <a:endParaRPr lang="en-US"/>
        </a:p>
      </dgm:t>
    </dgm:pt>
    <dgm:pt modelId="{5081149C-B1EA-42CC-9572-E26C67CAFD99}" type="pres">
      <dgm:prSet presAssocID="{3A663211-2378-4B4A-AEA9-31CF601F6936}" presName="vertSpace3" presStyleLbl="node1" presStyleIdx="1" presStyleCnt="3"/>
      <dgm:spPr/>
    </dgm:pt>
    <dgm:pt modelId="{D9FF7CFC-6EB5-495D-A31F-0AF4631DE8FE}" type="pres">
      <dgm:prSet presAssocID="{3A663211-2378-4B4A-AEA9-31CF601F6936}" presName="circle3" presStyleLbl="node1" presStyleIdx="2" presStyleCnt="3"/>
      <dgm:spPr/>
    </dgm:pt>
    <dgm:pt modelId="{5656CC7F-807B-4661-BA63-0225ECAA236C}" type="pres">
      <dgm:prSet presAssocID="{3A663211-2378-4B4A-AEA9-31CF601F6936}" presName="rect3" presStyleLbl="alignAcc1" presStyleIdx="2" presStyleCnt="3" custLinFactNeighborY="29461"/>
      <dgm:spPr/>
      <dgm:t>
        <a:bodyPr/>
        <a:lstStyle/>
        <a:p>
          <a:endParaRPr lang="en-US"/>
        </a:p>
      </dgm:t>
    </dgm:pt>
    <dgm:pt modelId="{43F213B4-DF22-4952-AAAA-972D41BA6A3E}" type="pres">
      <dgm:prSet presAssocID="{A7E17B52-0BE9-49B2-90E8-DE43D0EF00B1}" presName="rect1ParTxNoCh" presStyleLbl="alignAcc1" presStyleIdx="2" presStyleCnt="3">
        <dgm:presLayoutVars>
          <dgm:chMax val="1"/>
          <dgm:bulletEnabled val="1"/>
        </dgm:presLayoutVars>
      </dgm:prSet>
      <dgm:spPr/>
      <dgm:t>
        <a:bodyPr/>
        <a:lstStyle/>
        <a:p>
          <a:endParaRPr lang="en-US"/>
        </a:p>
      </dgm:t>
    </dgm:pt>
    <dgm:pt modelId="{BD6061D4-54E1-4C12-8C69-50AA96F5A8AD}" type="pres">
      <dgm:prSet presAssocID="{2E038678-633B-4F25-A120-2737C713FF56}" presName="rect2ParTxNoCh" presStyleLbl="alignAcc1" presStyleIdx="2" presStyleCnt="3">
        <dgm:presLayoutVars>
          <dgm:chMax val="1"/>
          <dgm:bulletEnabled val="1"/>
        </dgm:presLayoutVars>
      </dgm:prSet>
      <dgm:spPr/>
      <dgm:t>
        <a:bodyPr/>
        <a:lstStyle/>
        <a:p>
          <a:endParaRPr lang="en-US"/>
        </a:p>
      </dgm:t>
    </dgm:pt>
    <dgm:pt modelId="{7EC0785C-4E0C-49A7-B99C-83F3661ABBE7}" type="pres">
      <dgm:prSet presAssocID="{3A663211-2378-4B4A-AEA9-31CF601F6936}" presName="rect3ParTxNoCh" presStyleLbl="alignAcc1" presStyleIdx="2" presStyleCnt="3">
        <dgm:presLayoutVars>
          <dgm:chMax val="1"/>
          <dgm:bulletEnabled val="1"/>
        </dgm:presLayoutVars>
      </dgm:prSet>
      <dgm:spPr/>
      <dgm:t>
        <a:bodyPr/>
        <a:lstStyle/>
        <a:p>
          <a:endParaRPr lang="en-US"/>
        </a:p>
      </dgm:t>
    </dgm:pt>
  </dgm:ptLst>
  <dgm:cxnLst>
    <dgm:cxn modelId="{6390F567-52D2-481C-9F3D-A6B42B8E6A4D}" type="presOf" srcId="{2E038678-633B-4F25-A120-2737C713FF56}" destId="{BD6061D4-54E1-4C12-8C69-50AA96F5A8AD}" srcOrd="1" destOrd="0" presId="urn:microsoft.com/office/officeart/2005/8/layout/target3"/>
    <dgm:cxn modelId="{A97E7999-40FA-4CF5-8E14-5F581CF38E88}" srcId="{7B4F36CC-6612-4389-99A2-813FF897F860}" destId="{2E038678-633B-4F25-A120-2737C713FF56}" srcOrd="1" destOrd="0" parTransId="{30578FCA-088F-40E8-9BFC-8CFE36F3CC16}" sibTransId="{B2A4B390-8630-45DE-B3EB-A8DE1D333FA0}"/>
    <dgm:cxn modelId="{D80D3805-9D0A-4953-A4F1-83D2FA8E565C}" srcId="{7B4F36CC-6612-4389-99A2-813FF897F860}" destId="{A7E17B52-0BE9-49B2-90E8-DE43D0EF00B1}" srcOrd="0" destOrd="0" parTransId="{BD0E2090-8BE6-415E-8F50-A490FA57FA1D}" sibTransId="{4AB5778D-81FD-4788-B61F-3150648B3170}"/>
    <dgm:cxn modelId="{D5977F3A-2B66-4BF9-815B-1C397EBE134E}" type="presOf" srcId="{A7E17B52-0BE9-49B2-90E8-DE43D0EF00B1}" destId="{875AC467-E522-4078-A2EA-9AAB7B6F1230}" srcOrd="0" destOrd="0" presId="urn:microsoft.com/office/officeart/2005/8/layout/target3"/>
    <dgm:cxn modelId="{D4CD7753-9392-4D00-9575-A56F546D6FB3}" type="presOf" srcId="{3A663211-2378-4B4A-AEA9-31CF601F6936}" destId="{5656CC7F-807B-4661-BA63-0225ECAA236C}" srcOrd="0" destOrd="0" presId="urn:microsoft.com/office/officeart/2005/8/layout/target3"/>
    <dgm:cxn modelId="{D1846AAA-B458-4485-A52C-FB29B5629CED}" type="presOf" srcId="{A7E17B52-0BE9-49B2-90E8-DE43D0EF00B1}" destId="{43F213B4-DF22-4952-AAAA-972D41BA6A3E}" srcOrd="1" destOrd="0" presId="urn:microsoft.com/office/officeart/2005/8/layout/target3"/>
    <dgm:cxn modelId="{E8F24F44-A9E1-4167-8646-BE7C67977967}" srcId="{7B4F36CC-6612-4389-99A2-813FF897F860}" destId="{3A663211-2378-4B4A-AEA9-31CF601F6936}" srcOrd="2" destOrd="0" parTransId="{218B0B1F-1434-40D6-8A8D-3898E87F156C}" sibTransId="{012AA776-6EBB-4A1A-80FD-2C47586EB999}"/>
    <dgm:cxn modelId="{25DD65D4-E30F-4F67-A0B0-9D7EA66E4471}" type="presOf" srcId="{3A663211-2378-4B4A-AEA9-31CF601F6936}" destId="{7EC0785C-4E0C-49A7-B99C-83F3661ABBE7}" srcOrd="1" destOrd="0" presId="urn:microsoft.com/office/officeart/2005/8/layout/target3"/>
    <dgm:cxn modelId="{F12881DA-9DFB-43FE-AFCB-C281466B57A7}" type="presOf" srcId="{7B4F36CC-6612-4389-99A2-813FF897F860}" destId="{0BFB3084-03AD-40EC-A03B-E0ADB9B29395}" srcOrd="0" destOrd="0" presId="urn:microsoft.com/office/officeart/2005/8/layout/target3"/>
    <dgm:cxn modelId="{ACAD1E4F-A4B6-41C4-BA76-682D1184CC85}" type="presOf" srcId="{2E038678-633B-4F25-A120-2737C713FF56}" destId="{81D38B4B-30B3-48C6-AD46-E46AE30807B7}" srcOrd="0" destOrd="0" presId="urn:microsoft.com/office/officeart/2005/8/layout/target3"/>
    <dgm:cxn modelId="{689B0907-70BB-44CF-B310-A77BCAE1E474}" type="presParOf" srcId="{0BFB3084-03AD-40EC-A03B-E0ADB9B29395}" destId="{45043A41-E3E7-464F-8821-499543EAD721}" srcOrd="0" destOrd="0" presId="urn:microsoft.com/office/officeart/2005/8/layout/target3"/>
    <dgm:cxn modelId="{753F0EE4-90A5-4AF3-AB9D-F05C648E3E7C}" type="presParOf" srcId="{0BFB3084-03AD-40EC-A03B-E0ADB9B29395}" destId="{B31EEF0E-BAE4-4D85-9EAC-540476B9A2F9}" srcOrd="1" destOrd="0" presId="urn:microsoft.com/office/officeart/2005/8/layout/target3"/>
    <dgm:cxn modelId="{02E54148-E01F-4861-8DA3-17BFE9A2E8FC}" type="presParOf" srcId="{0BFB3084-03AD-40EC-A03B-E0ADB9B29395}" destId="{875AC467-E522-4078-A2EA-9AAB7B6F1230}" srcOrd="2" destOrd="0" presId="urn:microsoft.com/office/officeart/2005/8/layout/target3"/>
    <dgm:cxn modelId="{F2B209F1-D1BC-45E1-A228-0EF898CFECB3}" type="presParOf" srcId="{0BFB3084-03AD-40EC-A03B-E0ADB9B29395}" destId="{4530540B-CC05-40A4-8DB9-4DC98C145D5C}" srcOrd="3" destOrd="0" presId="urn:microsoft.com/office/officeart/2005/8/layout/target3"/>
    <dgm:cxn modelId="{8E69F9AD-608D-4255-BC65-8E0369A10661}" type="presParOf" srcId="{0BFB3084-03AD-40EC-A03B-E0ADB9B29395}" destId="{23E5694D-FF3C-4E7F-936B-39298C4E0CA4}" srcOrd="4" destOrd="0" presId="urn:microsoft.com/office/officeart/2005/8/layout/target3"/>
    <dgm:cxn modelId="{868079F3-51FB-4A40-8FAB-0BCBCC81C13D}" type="presParOf" srcId="{0BFB3084-03AD-40EC-A03B-E0ADB9B29395}" destId="{81D38B4B-30B3-48C6-AD46-E46AE30807B7}" srcOrd="5" destOrd="0" presId="urn:microsoft.com/office/officeart/2005/8/layout/target3"/>
    <dgm:cxn modelId="{C6FB5A4E-ECF3-450F-B69A-D816A4C61F47}" type="presParOf" srcId="{0BFB3084-03AD-40EC-A03B-E0ADB9B29395}" destId="{5081149C-B1EA-42CC-9572-E26C67CAFD99}" srcOrd="6" destOrd="0" presId="urn:microsoft.com/office/officeart/2005/8/layout/target3"/>
    <dgm:cxn modelId="{38165595-FC54-4329-B0F3-B48D0206E3CF}" type="presParOf" srcId="{0BFB3084-03AD-40EC-A03B-E0ADB9B29395}" destId="{D9FF7CFC-6EB5-495D-A31F-0AF4631DE8FE}" srcOrd="7" destOrd="0" presId="urn:microsoft.com/office/officeart/2005/8/layout/target3"/>
    <dgm:cxn modelId="{7C913A43-FBB4-4F75-A529-90F3E77AA47E}" type="presParOf" srcId="{0BFB3084-03AD-40EC-A03B-E0ADB9B29395}" destId="{5656CC7F-807B-4661-BA63-0225ECAA236C}" srcOrd="8" destOrd="0" presId="urn:microsoft.com/office/officeart/2005/8/layout/target3"/>
    <dgm:cxn modelId="{C9CE1088-D7F6-4BCD-B56A-7B6B36EECEF3}" type="presParOf" srcId="{0BFB3084-03AD-40EC-A03B-E0ADB9B29395}" destId="{43F213B4-DF22-4952-AAAA-972D41BA6A3E}" srcOrd="9" destOrd="0" presId="urn:microsoft.com/office/officeart/2005/8/layout/target3"/>
    <dgm:cxn modelId="{D7644123-7FB2-4A26-840E-944D99C6062D}" type="presParOf" srcId="{0BFB3084-03AD-40EC-A03B-E0ADB9B29395}" destId="{BD6061D4-54E1-4C12-8C69-50AA96F5A8AD}" srcOrd="10" destOrd="0" presId="urn:microsoft.com/office/officeart/2005/8/layout/target3"/>
    <dgm:cxn modelId="{3D568133-E814-4B8F-BFEE-EDA69219DD06}" type="presParOf" srcId="{0BFB3084-03AD-40EC-A03B-E0ADB9B29395}" destId="{7EC0785C-4E0C-49A7-B99C-83F3661ABBE7}" srcOrd="11" destOrd="0" presId="urn:microsoft.com/office/officeart/2005/8/layout/target3"/>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43A41-E3E7-464F-8821-499543EAD721}">
      <dsp:nvSpPr>
        <dsp:cNvPr id="0" name=""/>
        <dsp:cNvSpPr/>
      </dsp:nvSpPr>
      <dsp:spPr>
        <a:xfrm>
          <a:off x="0" y="0"/>
          <a:ext cx="4004734" cy="4004734"/>
        </a:xfrm>
        <a:prstGeom prst="pie">
          <a:avLst>
            <a:gd name="adj1" fmla="val 5400000"/>
            <a:gd name="adj2" fmla="val 16200000"/>
          </a:avLst>
        </a:prstGeom>
        <a:blipFill>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75AC467-E522-4078-A2EA-9AAB7B6F1230}">
      <dsp:nvSpPr>
        <dsp:cNvPr id="0" name=""/>
        <dsp:cNvSpPr/>
      </dsp:nvSpPr>
      <dsp:spPr>
        <a:xfrm>
          <a:off x="2002367" y="0"/>
          <a:ext cx="5225748" cy="4004734"/>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38100" dist="25400" dir="5400000" algn="t"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Admin</a:t>
          </a:r>
        </a:p>
        <a:p>
          <a:pPr marL="0" lvl="0" indent="0" algn="ctr" defTabSz="800100">
            <a:lnSpc>
              <a:spcPct val="90000"/>
            </a:lnSpc>
            <a:spcBef>
              <a:spcPct val="0"/>
            </a:spcBef>
            <a:spcAft>
              <a:spcPct val="35000"/>
            </a:spcAft>
            <a:buNone/>
          </a:pPr>
          <a:r>
            <a:rPr lang="en-US" sz="1800" kern="1200" dirty="0"/>
            <a:t> (Head of Education Department)</a:t>
          </a:r>
        </a:p>
      </dsp:txBody>
      <dsp:txXfrm>
        <a:off x="2002367" y="0"/>
        <a:ext cx="5225748" cy="1201422"/>
      </dsp:txXfrm>
    </dsp:sp>
    <dsp:sp modelId="{23E5694D-FF3C-4E7F-936B-39298C4E0CA4}">
      <dsp:nvSpPr>
        <dsp:cNvPr id="0" name=""/>
        <dsp:cNvSpPr/>
      </dsp:nvSpPr>
      <dsp:spPr>
        <a:xfrm>
          <a:off x="700829" y="1201422"/>
          <a:ext cx="2603074" cy="2603074"/>
        </a:xfrm>
        <a:prstGeom prst="pie">
          <a:avLst>
            <a:gd name="adj1" fmla="val 5400000"/>
            <a:gd name="adj2" fmla="val 16200000"/>
          </a:avLst>
        </a:prstGeom>
        <a:blipFill>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1D38B4B-30B3-48C6-AD46-E46AE30807B7}">
      <dsp:nvSpPr>
        <dsp:cNvPr id="0" name=""/>
        <dsp:cNvSpPr/>
      </dsp:nvSpPr>
      <dsp:spPr>
        <a:xfrm>
          <a:off x="2002367" y="1709647"/>
          <a:ext cx="5225748" cy="15866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38100" dist="25400" dir="5400000" algn="t"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Visit </a:t>
          </a:r>
        </a:p>
        <a:p>
          <a:pPr marL="0" lvl="0" indent="0" algn="ctr" defTabSz="800100">
            <a:lnSpc>
              <a:spcPct val="90000"/>
            </a:lnSpc>
            <a:spcBef>
              <a:spcPct val="0"/>
            </a:spcBef>
            <a:spcAft>
              <a:spcPct val="35000"/>
            </a:spcAft>
            <a:buNone/>
          </a:pPr>
          <a:r>
            <a:rPr lang="en-US" sz="1800" kern="1200" dirty="0"/>
            <a:t>(Visiting Officer)</a:t>
          </a:r>
        </a:p>
      </dsp:txBody>
      <dsp:txXfrm>
        <a:off x="2002367" y="1709647"/>
        <a:ext cx="5225748" cy="732288"/>
      </dsp:txXfrm>
    </dsp:sp>
    <dsp:sp modelId="{D9FF7CFC-6EB5-495D-A31F-0AF4631DE8FE}">
      <dsp:nvSpPr>
        <dsp:cNvPr id="0" name=""/>
        <dsp:cNvSpPr/>
      </dsp:nvSpPr>
      <dsp:spPr>
        <a:xfrm>
          <a:off x="1401657" y="2402841"/>
          <a:ext cx="1201418" cy="1201418"/>
        </a:xfrm>
        <a:prstGeom prst="pie">
          <a:avLst>
            <a:gd name="adj1" fmla="val 5400000"/>
            <a:gd name="adj2" fmla="val 16200000"/>
          </a:avLst>
        </a:prstGeom>
        <a:blipFill>
          <a:blip xmlns:r="http://schemas.openxmlformats.org/officeDocument/2006/relationships" r:embed="rId1">
            <a:duotone>
              <a:schemeClr val="accent1">
                <a:hueOff val="0"/>
                <a:satOff val="0"/>
                <a:lumOff val="0"/>
                <a:alphaOff val="0"/>
                <a:shade val="22000"/>
                <a:satMod val="160000"/>
              </a:schemeClr>
              <a:schemeClr val="accent1">
                <a:hueOff val="0"/>
                <a:satOff val="0"/>
                <a:lumOff val="0"/>
                <a:alphaOff val="0"/>
                <a:shade val="45000"/>
                <a:satMod val="100000"/>
              </a:schemeClr>
            </a:duotone>
          </a:blip>
          <a:tile tx="0" ty="0" sx="65000" sy="65000" flip="none" algn="ctr"/>
        </a:blipFill>
        <a:ln>
          <a:noFill/>
        </a:ln>
        <a:effectLst>
          <a:outerShdw blurRad="38100" dist="25400" dir="5400000" algn="t" rotWithShape="0">
            <a:srgbClr val="000000">
              <a:alpha val="5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656CC7F-807B-4661-BA63-0225ECAA236C}">
      <dsp:nvSpPr>
        <dsp:cNvPr id="0" name=""/>
        <dsp:cNvSpPr/>
      </dsp:nvSpPr>
      <dsp:spPr>
        <a:xfrm>
          <a:off x="2002367" y="2756791"/>
          <a:ext cx="5225748" cy="120141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38100" dist="25400" dir="5400000" algn="t" rotWithShape="0">
            <a:srgbClr val="000000">
              <a:alpha val="5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Institution</a:t>
          </a:r>
        </a:p>
      </dsp:txBody>
      <dsp:txXfrm>
        <a:off x="2002367" y="2756791"/>
        <a:ext cx="5225748" cy="120141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E70418-A2F8-4C83-9074-B1AB5545F590}" type="datetimeFigureOut">
              <a:rPr lang="en-US" smtClean="0"/>
              <a:pPr/>
              <a:t>03-Aug-20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C4E6-DEA9-46BE-86F7-378952ECBE73}"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F2B10744-8844-43C8-9D02-1FBE72D3D44E}" type="datetimeFigureOut">
              <a:rPr lang="en-US" smtClean="0"/>
              <a:pPr/>
              <a:t>03-Aug-20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CC96F2B-206E-4DA1-A9F6-3F5FAC22D8F8}" type="slidenum">
              <a:rPr lang="en-US" smtClean="0"/>
              <a:pPr/>
              <a:t>‹#›</a:t>
            </a:fld>
            <a:endParaRPr lang="en-US"/>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2B10744-8844-43C8-9D02-1FBE72D3D44E}" type="datetimeFigureOut">
              <a:rPr lang="en-US" smtClean="0"/>
              <a:pPr/>
              <a:t>03-Aug-20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96F2B-206E-4DA1-A9F6-3F5FAC22D8F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19200" y="274640"/>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2B10744-8844-43C8-9D02-1FBE72D3D44E}" type="datetimeFigureOut">
              <a:rPr lang="en-US" smtClean="0"/>
              <a:pPr/>
              <a:t>03-Aug-20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96F2B-206E-4DA1-A9F6-3F5FAC22D8F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F2B10744-8844-43C8-9D02-1FBE72D3D44E}" type="datetimeFigureOut">
              <a:rPr lang="en-US" smtClean="0"/>
              <a:pPr/>
              <a:t>03-Aug-20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C96F2B-206E-4DA1-A9F6-3F5FAC22D8F8}" type="slidenum">
              <a:rPr lang="en-US" smtClean="0"/>
              <a:pPr/>
              <a:t>‹#›</a:t>
            </a:fld>
            <a:endParaRPr lang="en-US"/>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2B10744-8844-43C8-9D02-1FBE72D3D44E}" type="datetimeFigureOut">
              <a:rPr lang="en-US" smtClean="0"/>
              <a:pPr/>
              <a:t>03-Aug-20</a:t>
            </a:fld>
            <a:endParaRPr lang="en-US"/>
          </a:p>
        </p:txBody>
      </p:sp>
      <p:sp>
        <p:nvSpPr>
          <p:cNvPr id="5" name="Footer Placeholder 4"/>
          <p:cNvSpPr>
            <a:spLocks noGrp="1"/>
          </p:cNvSpPr>
          <p:nvPr>
            <p:ph type="ftr" sz="quarter" idx="11"/>
          </p:nvPr>
        </p:nvSpPr>
        <p:spPr>
          <a:xfrm>
            <a:off x="1066800" y="6172200"/>
            <a:ext cx="5334000" cy="457200"/>
          </a:xfrm>
        </p:spPr>
        <p:txBody>
          <a:bodyPr/>
          <a:lstStyle/>
          <a:p>
            <a:endParaRPr lang="en-US"/>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0CC96F2B-206E-4DA1-A9F6-3F5FAC22D8F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F2B10744-8844-43C8-9D02-1FBE72D3D44E}" type="datetimeFigureOut">
              <a:rPr lang="en-US" smtClean="0"/>
              <a:pPr/>
              <a:t>03-Aug-20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C96F2B-206E-4DA1-A9F6-3F5FAC22D8F8}" type="slidenum">
              <a:rPr lang="en-US" smtClean="0"/>
              <a:pPr/>
              <a:t>‹#›</a:t>
            </a:fld>
            <a:endParaRPr lang="en-US"/>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F2B10744-8844-43C8-9D02-1FBE72D3D44E}" type="datetimeFigureOut">
              <a:rPr lang="en-US" smtClean="0"/>
              <a:pPr/>
              <a:t>03-Aug-20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C96F2B-206E-4DA1-A9F6-3F5FAC22D8F8}" type="slidenum">
              <a:rPr lang="en-US" smtClean="0"/>
              <a:pPr/>
              <a:t>‹#›</a:t>
            </a:fld>
            <a:endParaRPr lang="en-US"/>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F2B10744-8844-43C8-9D02-1FBE72D3D44E}" type="datetimeFigureOut">
              <a:rPr lang="en-US" smtClean="0"/>
              <a:pPr/>
              <a:t>03-Aug-20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C96F2B-206E-4DA1-A9F6-3F5FAC22D8F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B10744-8844-43C8-9D02-1FBE72D3D44E}" type="datetimeFigureOut">
              <a:rPr lang="en-US" smtClean="0"/>
              <a:pPr/>
              <a:t>03-Aug-20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C96F2B-206E-4DA1-A9F6-3F5FAC22D8F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2B10744-8844-43C8-9D02-1FBE72D3D44E}" type="datetimeFigureOut">
              <a:rPr lang="en-US" smtClean="0"/>
              <a:pPr/>
              <a:t>03-Aug-20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C96F2B-206E-4DA1-A9F6-3F5FAC22D8F8}" type="slidenum">
              <a:rPr lang="en-US" smtClean="0"/>
              <a:pPr/>
              <a:t>‹#›</a:t>
            </a:fld>
            <a:endParaRPr lang="en-US"/>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F2B10744-8844-43C8-9D02-1FBE72D3D44E}" type="datetimeFigureOut">
              <a:rPr lang="en-US" smtClean="0"/>
              <a:pPr/>
              <a:t>03-Aug-20</a:t>
            </a:fld>
            <a:endParaRPr lang="en-US"/>
          </a:p>
        </p:txBody>
      </p:sp>
      <p:sp>
        <p:nvSpPr>
          <p:cNvPr id="6" name="Footer Placeholder 5"/>
          <p:cNvSpPr>
            <a:spLocks noGrp="1"/>
          </p:cNvSpPr>
          <p:nvPr>
            <p:ph type="ftr" sz="quarter" idx="11"/>
          </p:nvPr>
        </p:nvSpPr>
        <p:spPr>
          <a:xfrm>
            <a:off x="1219200" y="6172200"/>
            <a:ext cx="5181600" cy="457200"/>
          </a:xfrm>
        </p:spPr>
        <p:txBody>
          <a:bodyPr/>
          <a:lstStyle/>
          <a:p>
            <a:endParaRPr lang="en-US"/>
          </a:p>
        </p:txBody>
      </p:sp>
      <p:sp>
        <p:nvSpPr>
          <p:cNvPr id="7" name="Slide Number Placeholder 6"/>
          <p:cNvSpPr>
            <a:spLocks noGrp="1"/>
          </p:cNvSpPr>
          <p:nvPr>
            <p:ph type="sldNum" sz="quarter" idx="12"/>
          </p:nvPr>
        </p:nvSpPr>
        <p:spPr>
          <a:xfrm>
            <a:off x="195072" y="6208776"/>
            <a:ext cx="609600" cy="457200"/>
          </a:xfrm>
        </p:spPr>
        <p:txBody>
          <a:bodyPr/>
          <a:lstStyle/>
          <a:p>
            <a:fld id="{0CC96F2B-206E-4DA1-A9F6-3F5FAC22D8F8}" type="slidenum">
              <a:rPr lang="en-US" smtClean="0"/>
              <a:pPr/>
              <a:t>‹#›</a:t>
            </a:fld>
            <a:endParaRPr lang="en-US"/>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F2B10744-8844-43C8-9D02-1FBE72D3D44E}" type="datetimeFigureOut">
              <a:rPr lang="en-US" smtClean="0"/>
              <a:pPr/>
              <a:t>03-Aug-20</a:t>
            </a:fld>
            <a:endParaRPr lang="en-US"/>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CC96F2B-206E-4DA1-A9F6-3F5FAC22D8F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6.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61.jpeg"/><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hypertexttechies2020.000webhostapp.com/SIH/AP-AMS/" TargetMode="External"/><Relationship Id="rId2" Type="http://schemas.openxmlformats.org/officeDocument/2006/relationships/hyperlink" Target="http://projectsit2020.000webhostapp.com/AP-AMS_Lates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Pictures\rathu.PNG"/>
          <p:cNvPicPr>
            <a:picLocks noChangeAspect="1" noChangeArrowheads="1"/>
          </p:cNvPicPr>
          <p:nvPr/>
        </p:nvPicPr>
        <p:blipFill>
          <a:blip r:embed="rId2" cstate="print"/>
          <a:srcRect/>
          <a:stretch>
            <a:fillRect/>
          </a:stretch>
        </p:blipFill>
        <p:spPr bwMode="auto">
          <a:xfrm>
            <a:off x="8929381" y="5418033"/>
            <a:ext cx="3068913" cy="1218255"/>
          </a:xfrm>
          <a:prstGeom prst="rect">
            <a:avLst/>
          </a:prstGeom>
          <a:noFill/>
        </p:spPr>
      </p:pic>
      <p:pic>
        <p:nvPicPr>
          <p:cNvPr id="1031" name="Picture 7"/>
          <p:cNvPicPr>
            <a:picLocks noChangeAspect="1" noChangeArrowheads="1"/>
          </p:cNvPicPr>
          <p:nvPr/>
        </p:nvPicPr>
        <p:blipFill>
          <a:blip r:embed="rId3" cstate="print"/>
          <a:srcRect/>
          <a:stretch>
            <a:fillRect/>
          </a:stretch>
        </p:blipFill>
        <p:spPr bwMode="auto">
          <a:xfrm>
            <a:off x="145278" y="5441386"/>
            <a:ext cx="3059396" cy="1224332"/>
          </a:xfrm>
          <a:prstGeom prst="rect">
            <a:avLst/>
          </a:prstGeom>
          <a:noFill/>
          <a:ln w="9525">
            <a:noFill/>
            <a:miter lim="800000"/>
            <a:headEnd/>
            <a:tailEnd/>
          </a:ln>
          <a:effectLst/>
        </p:spPr>
      </p:pic>
      <p:sp>
        <p:nvSpPr>
          <p:cNvPr id="6146" name="AutoShape 2" descr="Image result for kongu engineering college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Image result for kongu engineering college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Image result for kongu engineering college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51" name="Picture 7"/>
          <p:cNvPicPr>
            <a:picLocks noChangeAspect="1" noChangeArrowheads="1"/>
          </p:cNvPicPr>
          <p:nvPr/>
        </p:nvPicPr>
        <p:blipFill>
          <a:blip r:embed="rId4" cstate="print"/>
          <a:srcRect t="26694" r="1168" b="28446"/>
          <a:stretch>
            <a:fillRect/>
          </a:stretch>
        </p:blipFill>
        <p:spPr bwMode="auto">
          <a:xfrm>
            <a:off x="5536724" y="5771802"/>
            <a:ext cx="1204957" cy="546931"/>
          </a:xfrm>
          <a:prstGeom prst="rect">
            <a:avLst/>
          </a:prstGeom>
          <a:noFill/>
          <a:ln w="9525">
            <a:noFill/>
            <a:miter lim="800000"/>
            <a:headEnd/>
            <a:tailEnd/>
          </a:ln>
          <a:effectLst/>
        </p:spPr>
      </p:pic>
      <p:sp>
        <p:nvSpPr>
          <p:cNvPr id="18" name="Title 17"/>
          <p:cNvSpPr>
            <a:spLocks noGrp="1"/>
          </p:cNvSpPr>
          <p:nvPr>
            <p:ph type="title"/>
          </p:nvPr>
        </p:nvSpPr>
        <p:spPr>
          <a:xfrm>
            <a:off x="943429" y="608466"/>
            <a:ext cx="10363200" cy="1143000"/>
          </a:xfrm>
        </p:spPr>
        <p:txBody>
          <a:bodyPr>
            <a:noAutofit/>
          </a:bodyPr>
          <a:lstStyle/>
          <a:p>
            <a:pPr algn="ctr"/>
            <a:r>
              <a:rPr lang="en-US" dirty="0">
                <a:solidFill>
                  <a:schemeClr val="tx1"/>
                </a:solidFill>
                <a:effectLst/>
                <a:latin typeface="Times New Roman" pitchFamily="18" charset="0"/>
                <a:cs typeface="Times New Roman" pitchFamily="18" charset="0"/>
              </a:rPr>
              <a:t>GPS</a:t>
            </a:r>
            <a:r>
              <a:rPr lang="en-US" dirty="0">
                <a:solidFill>
                  <a:schemeClr val="tx1"/>
                </a:solidFill>
                <a:latin typeface="Times New Roman" pitchFamily="18" charset="0"/>
                <a:cs typeface="Times New Roman" pitchFamily="18" charset="0"/>
              </a:rPr>
              <a:t> ENABLED ONLINE ACADEMIC MONITORING SYSTEM</a:t>
            </a:r>
            <a:endParaRPr lang="en-US" sz="3600" dirty="0">
              <a:solidFill>
                <a:schemeClr val="tx1"/>
              </a:solidFill>
            </a:endParaRPr>
          </a:p>
        </p:txBody>
      </p:sp>
      <p:graphicFrame>
        <p:nvGraphicFramePr>
          <p:cNvPr id="19" name="Table 18"/>
          <p:cNvGraphicFramePr>
            <a:graphicFrameLocks noGrp="1"/>
          </p:cNvGraphicFramePr>
          <p:nvPr/>
        </p:nvGraphicFramePr>
        <p:xfrm>
          <a:off x="2017487" y="2272693"/>
          <a:ext cx="8810171" cy="2916889"/>
        </p:xfrm>
        <a:graphic>
          <a:graphicData uri="http://schemas.openxmlformats.org/drawingml/2006/table">
            <a:tbl>
              <a:tblPr firstRow="1" bandRow="1">
                <a:tableStyleId>{5C22544A-7EE6-4342-B048-85BDC9FD1C3A}</a:tableStyleId>
              </a:tblPr>
              <a:tblGrid>
                <a:gridCol w="3008061">
                  <a:extLst>
                    <a:ext uri="{9D8B030D-6E8A-4147-A177-3AD203B41FA5}">
                      <a16:colId xmlns:a16="http://schemas.microsoft.com/office/drawing/2014/main" xmlns="" val="20000"/>
                    </a:ext>
                  </a:extLst>
                </a:gridCol>
                <a:gridCol w="2865386">
                  <a:extLst>
                    <a:ext uri="{9D8B030D-6E8A-4147-A177-3AD203B41FA5}">
                      <a16:colId xmlns:a16="http://schemas.microsoft.com/office/drawing/2014/main" xmlns="" val="20001"/>
                    </a:ext>
                  </a:extLst>
                </a:gridCol>
                <a:gridCol w="2936724">
                  <a:extLst>
                    <a:ext uri="{9D8B030D-6E8A-4147-A177-3AD203B41FA5}">
                      <a16:colId xmlns:a16="http://schemas.microsoft.com/office/drawing/2014/main" xmlns="" val="20002"/>
                    </a:ext>
                  </a:extLst>
                </a:gridCol>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Team  </a:t>
                      </a:r>
                      <a:r>
                        <a:rPr lang="en-US" dirty="0" err="1">
                          <a:solidFill>
                            <a:schemeClr val="tx1"/>
                          </a:solidFill>
                        </a:rPr>
                        <a:t>Hybertext</a:t>
                      </a:r>
                      <a:r>
                        <a:rPr lang="en-US" baseline="0" dirty="0">
                          <a:solidFill>
                            <a:schemeClr val="tx1"/>
                          </a:solidFill>
                        </a:rPr>
                        <a:t> Techies</a:t>
                      </a:r>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a:txBody>
                    <a:bodyPr/>
                    <a:lstStyle/>
                    <a:p>
                      <a:pPr algn="ctr"/>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0"/>
                  </a:ext>
                </a:extLst>
              </a:tr>
              <a:tr h="370840">
                <a:tc gridSpan="2">
                  <a:txBody>
                    <a:bodyPr/>
                    <a:lstStyle/>
                    <a:p>
                      <a:pPr algn="ctr"/>
                      <a:r>
                        <a:rPr lang="en-US" dirty="0">
                          <a:solidFill>
                            <a:schemeClr val="tx1"/>
                          </a:solidFill>
                        </a:rPr>
                        <a:t>Members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hMerge="1">
                  <a:txBody>
                    <a:bodyPr/>
                    <a:lstStyle/>
                    <a:p>
                      <a:endParaRPr 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tx1"/>
                          </a:solidFill>
                        </a:rPr>
                        <a:t>Mentors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370840">
                <a:tc>
                  <a:txBody>
                    <a:bodyPr/>
                    <a:lstStyle/>
                    <a:p>
                      <a:pPr>
                        <a:buFont typeface="Arial" pitchFamily="34" charset="0"/>
                        <a:buChar char="•"/>
                      </a:pPr>
                      <a:r>
                        <a:rPr lang="en-US" dirty="0">
                          <a:solidFill>
                            <a:schemeClr val="tx1"/>
                          </a:solidFill>
                          <a:latin typeface="Times New Roman" pitchFamily="18" charset="0"/>
                          <a:cs typeface="Times New Roman" pitchFamily="18" charset="0"/>
                        </a:rPr>
                        <a:t> Sri </a:t>
                      </a:r>
                      <a:r>
                        <a:rPr lang="en-US" dirty="0" err="1">
                          <a:solidFill>
                            <a:schemeClr val="tx1"/>
                          </a:solidFill>
                          <a:latin typeface="Times New Roman" pitchFamily="18" charset="0"/>
                          <a:cs typeface="Times New Roman" pitchFamily="18" charset="0"/>
                        </a:rPr>
                        <a:t>Hari</a:t>
                      </a:r>
                      <a:r>
                        <a:rPr lang="en-US" dirty="0">
                          <a:solidFill>
                            <a:schemeClr val="tx1"/>
                          </a:solidFill>
                          <a:latin typeface="Times New Roman" pitchFamily="18" charset="0"/>
                          <a:cs typeface="Times New Roman" pitchFamily="18" charset="0"/>
                        </a:rPr>
                        <a:t> Harran B</a:t>
                      </a:r>
                    </a:p>
                    <a:p>
                      <a:pPr>
                        <a:buFont typeface="Arial" pitchFamily="34" charset="0"/>
                        <a:buChar char="•"/>
                      </a:pPr>
                      <a:endParaRPr lang="en-US" dirty="0">
                        <a:solidFill>
                          <a:schemeClr val="tx1"/>
                        </a:solidFill>
                        <a:latin typeface="Times New Roman" pitchFamily="18" charset="0"/>
                        <a:cs typeface="Times New Roman" pitchFamily="18" charset="0"/>
                      </a:endParaRPr>
                    </a:p>
                    <a:p>
                      <a:pPr>
                        <a:buFont typeface="Arial" pitchFamily="34" charset="0"/>
                        <a:buChar char="•"/>
                      </a:pP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Rathu</a:t>
                      </a:r>
                      <a:r>
                        <a:rPr lang="en-US" dirty="0">
                          <a:solidFill>
                            <a:schemeClr val="tx1"/>
                          </a:solidFill>
                          <a:latin typeface="Times New Roman" pitchFamily="18" charset="0"/>
                          <a:cs typeface="Times New Roman" pitchFamily="18" charset="0"/>
                        </a:rPr>
                        <a:t> N</a:t>
                      </a:r>
                    </a:p>
                    <a:p>
                      <a:pPr>
                        <a:buFont typeface="Arial" pitchFamily="34" charset="0"/>
                        <a:buChar char="•"/>
                      </a:pPr>
                      <a:endParaRPr lang="en-US" dirty="0">
                        <a:solidFill>
                          <a:schemeClr val="tx1"/>
                        </a:solidFill>
                        <a:latin typeface="Times New Roman" pitchFamily="18" charset="0"/>
                        <a:cs typeface="Times New Roman" pitchFamily="18" charset="0"/>
                      </a:endParaRPr>
                    </a:p>
                    <a:p>
                      <a:pPr>
                        <a:buFont typeface="Arial" pitchFamily="34" charset="0"/>
                        <a:buChar char="•"/>
                      </a:pPr>
                      <a:r>
                        <a:rPr lang="en-US" dirty="0">
                          <a:solidFill>
                            <a:schemeClr val="tx1"/>
                          </a:solidFill>
                          <a:latin typeface="Times New Roman" pitchFamily="18" charset="0"/>
                          <a:cs typeface="Times New Roman" pitchFamily="18" charset="0"/>
                        </a:rPr>
                        <a:t> Stalin MK</a:t>
                      </a:r>
                    </a:p>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buFont typeface="Arial" pitchFamily="34" charset="0"/>
                        <a:buChar char="•"/>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Nivashini</a:t>
                      </a:r>
                      <a:r>
                        <a:rPr lang="en-US" dirty="0">
                          <a:latin typeface="Times New Roman" pitchFamily="18" charset="0"/>
                          <a:cs typeface="Times New Roman" pitchFamily="18" charset="0"/>
                        </a:rPr>
                        <a:t> S</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Showentharya</a:t>
                      </a:r>
                      <a:r>
                        <a:rPr lang="en-US" dirty="0">
                          <a:latin typeface="Times New Roman" pitchFamily="18" charset="0"/>
                          <a:cs typeface="Times New Roman" pitchFamily="18" charset="0"/>
                        </a:rPr>
                        <a:t> SK</a:t>
                      </a:r>
                    </a:p>
                    <a:p>
                      <a:pPr>
                        <a:buFont typeface="Arial" pitchFamily="34" charset="0"/>
                        <a:buChar char="•"/>
                      </a:pPr>
                      <a:endParaRPr lang="en-US" dirty="0">
                        <a:latin typeface="Times New Roman" pitchFamily="18" charset="0"/>
                        <a:cs typeface="Times New Roman" pitchFamily="18" charset="0"/>
                      </a:endParaRPr>
                    </a:p>
                    <a:p>
                      <a:pPr>
                        <a:buFont typeface="Arial" pitchFamily="34" charset="0"/>
                        <a:buChar char="•"/>
                      </a:pP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Swetha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Jayashree</a:t>
                      </a:r>
                      <a:r>
                        <a:rPr lang="en-US" dirty="0">
                          <a:latin typeface="Times New Roman" pitchFamily="18" charset="0"/>
                          <a:cs typeface="Times New Roman" pitchFamily="18" charset="0"/>
                        </a:rPr>
                        <a:t> S</a:t>
                      </a:r>
                    </a:p>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buFont typeface="Arial" pitchFamily="34" charset="0"/>
                        <a:buNone/>
                      </a:pPr>
                      <a:r>
                        <a:rPr lang="en-US" dirty="0" err="1">
                          <a:latin typeface="Times New Roman" pitchFamily="18" charset="0"/>
                          <a:cs typeface="Times New Roman" pitchFamily="18" charset="0"/>
                        </a:rPr>
                        <a:t>Mr.K.R.Prasanna</a:t>
                      </a:r>
                      <a:r>
                        <a:rPr lang="en-US" dirty="0">
                          <a:latin typeface="Times New Roman" pitchFamily="18" charset="0"/>
                          <a:cs typeface="Times New Roman" pitchFamily="18" charset="0"/>
                        </a:rPr>
                        <a:t> Kumar</a:t>
                      </a:r>
                    </a:p>
                    <a:p>
                      <a:pPr algn="ctr"/>
                      <a:r>
                        <a:rPr lang="en-US" dirty="0">
                          <a:latin typeface="Times New Roman" pitchFamily="18" charset="0"/>
                          <a:cs typeface="Times New Roman" pitchFamily="18" charset="0"/>
                        </a:rPr>
                        <a:t> Assistant</a:t>
                      </a:r>
                      <a:r>
                        <a:rPr lang="en-US" baseline="0" dirty="0">
                          <a:latin typeface="Times New Roman" pitchFamily="18" charset="0"/>
                          <a:cs typeface="Times New Roman" pitchFamily="18" charset="0"/>
                        </a:rPr>
                        <a:t> Professor / IT</a:t>
                      </a:r>
                    </a:p>
                    <a:p>
                      <a:pPr algn="ctr"/>
                      <a:r>
                        <a:rPr lang="en-US" dirty="0">
                          <a:latin typeface="Times New Roman" pitchFamily="18" charset="0"/>
                          <a:cs typeface="Times New Roman" pitchFamily="18" charset="0"/>
                        </a:rPr>
                        <a:t>    </a:t>
                      </a:r>
                    </a:p>
                    <a:p>
                      <a:pPr algn="ctr">
                        <a:buFont typeface="Arial" pitchFamily="34" charset="0"/>
                        <a:buNone/>
                      </a:pPr>
                      <a:r>
                        <a:rPr lang="en-US" dirty="0" err="1">
                          <a:latin typeface="Times New Roman" pitchFamily="18" charset="0"/>
                          <a:cs typeface="Times New Roman" pitchFamily="18" charset="0"/>
                        </a:rPr>
                        <a:t>Mr.K.Logeswaran</a:t>
                      </a:r>
                      <a:endParaRPr lang="en-US" dirty="0">
                        <a:latin typeface="Times New Roman" pitchFamily="18" charset="0"/>
                        <a:cs typeface="Times New Roman" pitchFamily="18" charset="0"/>
                      </a:endParaRP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dirty="0">
                          <a:latin typeface="Times New Roman" pitchFamily="18" charset="0"/>
                          <a:cs typeface="Times New Roman" pitchFamily="18" charset="0"/>
                        </a:rPr>
                        <a:t> Assistant</a:t>
                      </a:r>
                      <a:r>
                        <a:rPr lang="en-US" baseline="0" dirty="0">
                          <a:latin typeface="Times New Roman" pitchFamily="18" charset="0"/>
                          <a:cs typeface="Times New Roman" pitchFamily="18" charset="0"/>
                        </a:rPr>
                        <a:t> Professor / IT</a:t>
                      </a:r>
                      <a:endParaRPr lang="en-US" dirty="0">
                        <a:latin typeface="Times New Roman" pitchFamily="18" charset="0"/>
                        <a:cs typeface="Times New Roman" pitchFamily="18" charset="0"/>
                      </a:endParaRPr>
                    </a:p>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437849">
                <a:tc>
                  <a:txBody>
                    <a:bodyPr/>
                    <a:lstStyle/>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0A9E81A-AF66-4281-BCA6-24AA462C4888}"/>
              </a:ext>
            </a:extLst>
          </p:cNvPr>
          <p:cNvSpPr txBox="1"/>
          <p:nvPr/>
        </p:nvSpPr>
        <p:spPr>
          <a:xfrm>
            <a:off x="838201" y="751789"/>
            <a:ext cx="4552950" cy="369332"/>
          </a:xfrm>
          <a:prstGeom prst="rect">
            <a:avLst/>
          </a:prstGeom>
          <a:noFill/>
        </p:spPr>
        <p:txBody>
          <a:bodyPr wrap="square" rtlCol="0">
            <a:spAutoFit/>
          </a:bodyPr>
          <a:lstStyle/>
          <a:p>
            <a:r>
              <a:rPr lang="en-IN" b="1" dirty="0"/>
              <a:t>GIVE FEDBACK PAGE:</a:t>
            </a:r>
          </a:p>
        </p:txBody>
      </p:sp>
      <p:pic>
        <p:nvPicPr>
          <p:cNvPr id="5" name="Picture 4">
            <a:extLst>
              <a:ext uri="{FF2B5EF4-FFF2-40B4-BE49-F238E27FC236}">
                <a16:creationId xmlns:a16="http://schemas.microsoft.com/office/drawing/2014/main" xmlns="" id="{EE901125-3272-4F67-906D-B196B07FCC9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3610" r="-555" b="5556"/>
          <a:stretch/>
        </p:blipFill>
        <p:spPr>
          <a:xfrm>
            <a:off x="1570893" y="1444563"/>
            <a:ext cx="2439866" cy="4775261"/>
          </a:xfrm>
          <a:prstGeom prst="rect">
            <a:avLst/>
          </a:prstGeom>
        </p:spPr>
      </p:pic>
      <p:sp>
        <p:nvSpPr>
          <p:cNvPr id="7" name="TextBox 6">
            <a:extLst>
              <a:ext uri="{FF2B5EF4-FFF2-40B4-BE49-F238E27FC236}">
                <a16:creationId xmlns:a16="http://schemas.microsoft.com/office/drawing/2014/main" xmlns="" id="{E1FFCB78-1EEB-48C4-A354-2EF8A9D16438}"/>
              </a:ext>
            </a:extLst>
          </p:cNvPr>
          <p:cNvSpPr txBox="1"/>
          <p:nvPr/>
        </p:nvSpPr>
        <p:spPr>
          <a:xfrm>
            <a:off x="4781550" y="751789"/>
            <a:ext cx="4686300" cy="369332"/>
          </a:xfrm>
          <a:prstGeom prst="rect">
            <a:avLst/>
          </a:prstGeom>
          <a:noFill/>
        </p:spPr>
        <p:txBody>
          <a:bodyPr wrap="square" rtlCol="0">
            <a:spAutoFit/>
          </a:bodyPr>
          <a:lstStyle/>
          <a:p>
            <a:r>
              <a:rPr lang="en-IN" b="1" dirty="0"/>
              <a:t>REPORT GENERATION PAGE:</a:t>
            </a:r>
          </a:p>
        </p:txBody>
      </p:sp>
      <p:pic>
        <p:nvPicPr>
          <p:cNvPr id="9" name="Picture 8">
            <a:extLst>
              <a:ext uri="{FF2B5EF4-FFF2-40B4-BE49-F238E27FC236}">
                <a16:creationId xmlns:a16="http://schemas.microsoft.com/office/drawing/2014/main" xmlns="" id="{83109485-E2B8-431A-B86A-BD71F0CABEFD}"/>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 t="9584" r="-254" b="5417"/>
          <a:stretch/>
        </p:blipFill>
        <p:spPr>
          <a:xfrm>
            <a:off x="5512777" y="1444563"/>
            <a:ext cx="2668466" cy="4901943"/>
          </a:xfrm>
          <a:prstGeom prst="rect">
            <a:avLst/>
          </a:prstGeom>
        </p:spPr>
      </p:pic>
      <p:pic>
        <p:nvPicPr>
          <p:cNvPr id="10" name="Picture 9">
            <a:extLst>
              <a:ext uri="{FF2B5EF4-FFF2-40B4-BE49-F238E27FC236}">
                <a16:creationId xmlns:a16="http://schemas.microsoft.com/office/drawing/2014/main" xmlns="" id="{647465E0-99EC-44B7-BA3A-1BA00E833E38}"/>
              </a:ext>
            </a:extLst>
          </p:cNvPr>
          <p:cNvPicPr>
            <a:picLocks noChangeAspect="1"/>
          </p:cNvPicPr>
          <p:nvPr/>
        </p:nvPicPr>
        <p:blipFill rotWithShape="1">
          <a:blip r:embed="rId4"/>
          <a:srcRect t="3611" r="46" b="10962"/>
          <a:stretch/>
        </p:blipFill>
        <p:spPr>
          <a:xfrm>
            <a:off x="8543192" y="1424843"/>
            <a:ext cx="2647169" cy="4901943"/>
          </a:xfrm>
          <a:prstGeom prst="rect">
            <a:avLst/>
          </a:prstGeom>
        </p:spPr>
      </p:pic>
    </p:spTree>
    <p:extLst>
      <p:ext uri="{BB962C8B-B14F-4D97-AF65-F5344CB8AC3E}">
        <p14:creationId xmlns:p14="http://schemas.microsoft.com/office/powerpoint/2010/main" xmlns="" val="130316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5E91B2-90C9-428A-8900-4073B38D0F16}"/>
              </a:ext>
            </a:extLst>
          </p:cNvPr>
          <p:cNvSpPr>
            <a:spLocks noGrp="1"/>
          </p:cNvSpPr>
          <p:nvPr>
            <p:ph type="title"/>
          </p:nvPr>
        </p:nvSpPr>
        <p:spPr>
          <a:xfrm>
            <a:off x="762000" y="2693988"/>
            <a:ext cx="10363200" cy="1143000"/>
          </a:xfrm>
        </p:spPr>
        <p:txBody>
          <a:bodyPr>
            <a:noAutofit/>
          </a:bodyPr>
          <a:lstStyle/>
          <a:p>
            <a:pPr algn="ctr"/>
            <a:r>
              <a:rPr lang="en-IN"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DAY 2</a:t>
            </a:r>
          </a:p>
        </p:txBody>
      </p:sp>
    </p:spTree>
    <p:extLst>
      <p:ext uri="{BB962C8B-B14F-4D97-AF65-F5344CB8AC3E}">
        <p14:creationId xmlns:p14="http://schemas.microsoft.com/office/powerpoint/2010/main" xmlns="" val="2834088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3C34B1-592F-4D1B-ACE9-7D6D3A9CB46E}"/>
              </a:ext>
            </a:extLst>
          </p:cNvPr>
          <p:cNvSpPr txBox="1"/>
          <p:nvPr/>
        </p:nvSpPr>
        <p:spPr>
          <a:xfrm>
            <a:off x="1323975" y="647700"/>
            <a:ext cx="3762375" cy="7940635"/>
          </a:xfrm>
          <a:prstGeom prst="rect">
            <a:avLst/>
          </a:prstGeom>
          <a:noFill/>
        </p:spPr>
        <p:txBody>
          <a:bodyPr wrap="square" rtlCol="0">
            <a:spAutoFit/>
          </a:bodyPr>
          <a:lstStyle/>
          <a:p>
            <a:r>
              <a:rPr lang="en-IN" sz="2800" b="1" dirty="0"/>
              <a:t>HOME PAGE:</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sz="2800" dirty="0"/>
              <a:t>Login for</a:t>
            </a:r>
          </a:p>
          <a:p>
            <a:pPr marL="742950" lvl="1" indent="-285750">
              <a:buFont typeface="Wingdings" panose="05000000000000000000" pitchFamily="2" charset="2"/>
              <a:buChar char="§"/>
            </a:pPr>
            <a:r>
              <a:rPr lang="en-IN" sz="2800" dirty="0"/>
              <a:t>Head of Education</a:t>
            </a:r>
          </a:p>
          <a:p>
            <a:pPr marL="742950" lvl="1" indent="-285750">
              <a:buFont typeface="Wingdings" panose="05000000000000000000" pitchFamily="2" charset="2"/>
              <a:buChar char="§"/>
            </a:pPr>
            <a:r>
              <a:rPr lang="en-IN" sz="2800" dirty="0"/>
              <a:t>Visiting Officers</a:t>
            </a:r>
          </a:p>
          <a:p>
            <a:pPr marL="742950" lvl="1" indent="-285750">
              <a:buFont typeface="Wingdings" panose="05000000000000000000" pitchFamily="2" charset="2"/>
              <a:buChar char="§"/>
            </a:pPr>
            <a:r>
              <a:rPr lang="en-IN" sz="2800" dirty="0"/>
              <a:t>Institution</a:t>
            </a:r>
          </a:p>
          <a:p>
            <a:pPr marL="742950" lvl="1" indent="-285750">
              <a:buFont typeface="Wingdings" panose="05000000000000000000" pitchFamily="2" charset="2"/>
              <a:buChar char="§"/>
            </a:pPr>
            <a:endParaRPr lang="en-IN" sz="2800" dirty="0"/>
          </a:p>
          <a:p>
            <a:pPr marL="285750" indent="-285750">
              <a:buFont typeface="Wingdings" panose="05000000000000000000" pitchFamily="2" charset="2"/>
              <a:buChar char="q"/>
            </a:pPr>
            <a:r>
              <a:rPr lang="en-IN" sz="2800" dirty="0"/>
              <a:t>Forgot password</a:t>
            </a:r>
          </a:p>
          <a:p>
            <a:pPr marL="285750" indent="-285750">
              <a:buFont typeface="Wingdings" panose="05000000000000000000" pitchFamily="2" charset="2"/>
              <a:buChar char="q"/>
            </a:pPr>
            <a:r>
              <a:rPr lang="en-IN" sz="2800" dirty="0"/>
              <a:t>New Institution</a:t>
            </a:r>
          </a:p>
          <a:p>
            <a:pPr marL="285750" indent="-285750">
              <a:buFont typeface="Wingdings" panose="05000000000000000000" pitchFamily="2" charset="2"/>
              <a:buChar char="q"/>
            </a:pPr>
            <a:r>
              <a:rPr lang="en-IN" sz="2800" b="1" dirty="0"/>
              <a:t>General Feedbacks</a:t>
            </a:r>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b="1" dirty="0"/>
          </a:p>
          <a:p>
            <a:pPr marL="1200150" lvl="2" indent="-285750">
              <a:buFont typeface="Wingdings" panose="05000000000000000000" pitchFamily="2" charset="2"/>
              <a:buChar char="q"/>
            </a:pPr>
            <a:endParaRPr lang="en-IN" b="1" dirty="0"/>
          </a:p>
          <a:p>
            <a:pPr lvl="2"/>
            <a:endParaRPr lang="en-IN" b="1" dirty="0"/>
          </a:p>
          <a:p>
            <a:pPr lvl="2"/>
            <a:endParaRPr lang="en-IN" b="1" dirty="0"/>
          </a:p>
        </p:txBody>
      </p:sp>
      <p:pic>
        <p:nvPicPr>
          <p:cNvPr id="7" name="Picture 6">
            <a:extLst>
              <a:ext uri="{FF2B5EF4-FFF2-40B4-BE49-F238E27FC236}">
                <a16:creationId xmlns:a16="http://schemas.microsoft.com/office/drawing/2014/main" xmlns="" id="{41E800B1-D1A1-4556-A2BB-B03CB790C322}"/>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3186" r="892" b="8726"/>
          <a:stretch/>
        </p:blipFill>
        <p:spPr>
          <a:xfrm>
            <a:off x="5274209" y="581025"/>
            <a:ext cx="3003016" cy="5931421"/>
          </a:xfrm>
          <a:prstGeom prst="rect">
            <a:avLst/>
          </a:prstGeom>
        </p:spPr>
      </p:pic>
      <p:pic>
        <p:nvPicPr>
          <p:cNvPr id="3" name="Picture 2">
            <a:extLst>
              <a:ext uri="{FF2B5EF4-FFF2-40B4-BE49-F238E27FC236}">
                <a16:creationId xmlns:a16="http://schemas.microsoft.com/office/drawing/2014/main" xmlns="" id="{94899CBB-35D3-4E17-A597-FEF0188F60AF}"/>
              </a:ext>
            </a:extLst>
          </p:cNvPr>
          <p:cNvPicPr>
            <a:picLocks noChangeAspect="1"/>
          </p:cNvPicPr>
          <p:nvPr/>
        </p:nvPicPr>
        <p:blipFill rotWithShape="1">
          <a:blip r:embed="rId3"/>
          <a:srcRect l="-1" t="2361" r="-356"/>
          <a:stretch/>
        </p:blipFill>
        <p:spPr>
          <a:xfrm>
            <a:off x="8551664" y="581025"/>
            <a:ext cx="2783086" cy="5931421"/>
          </a:xfrm>
          <a:prstGeom prst="rect">
            <a:avLst/>
          </a:prstGeom>
        </p:spPr>
      </p:pic>
    </p:spTree>
    <p:extLst>
      <p:ext uri="{BB962C8B-B14F-4D97-AF65-F5344CB8AC3E}">
        <p14:creationId xmlns:p14="http://schemas.microsoft.com/office/powerpoint/2010/main" xmlns="" val="2046289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DA6811-D054-419A-9D91-8AFAD3C7DB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00150" y="1333466"/>
            <a:ext cx="2771775" cy="4924459"/>
          </a:xfrm>
          <a:prstGeom prst="rect">
            <a:avLst/>
          </a:prstGeom>
        </p:spPr>
      </p:pic>
      <p:sp>
        <p:nvSpPr>
          <p:cNvPr id="6" name="TextBox 5">
            <a:extLst>
              <a:ext uri="{FF2B5EF4-FFF2-40B4-BE49-F238E27FC236}">
                <a16:creationId xmlns:a16="http://schemas.microsoft.com/office/drawing/2014/main" xmlns="" id="{BB748AE4-9E52-4D46-82DD-DEC4C5EAB1E2}"/>
              </a:ext>
            </a:extLst>
          </p:cNvPr>
          <p:cNvSpPr txBox="1"/>
          <p:nvPr/>
        </p:nvSpPr>
        <p:spPr>
          <a:xfrm>
            <a:off x="609600" y="514350"/>
            <a:ext cx="4838700" cy="369332"/>
          </a:xfrm>
          <a:prstGeom prst="rect">
            <a:avLst/>
          </a:prstGeom>
          <a:noFill/>
        </p:spPr>
        <p:txBody>
          <a:bodyPr wrap="square" rtlCol="0">
            <a:spAutoFit/>
          </a:bodyPr>
          <a:lstStyle/>
          <a:p>
            <a:r>
              <a:rPr lang="en-IN" b="1" dirty="0"/>
              <a:t>OVERALL &amp;DISTRICT WISE RANKINGS:</a:t>
            </a:r>
          </a:p>
        </p:txBody>
      </p:sp>
      <p:pic>
        <p:nvPicPr>
          <p:cNvPr id="7" name="Picture 6">
            <a:extLst>
              <a:ext uri="{FF2B5EF4-FFF2-40B4-BE49-F238E27FC236}">
                <a16:creationId xmlns:a16="http://schemas.microsoft.com/office/drawing/2014/main" xmlns="" id="{574B96C3-5D3E-49C6-9035-F5493456D283}"/>
              </a:ext>
            </a:extLst>
          </p:cNvPr>
          <p:cNvPicPr>
            <a:picLocks noChangeAspect="1"/>
          </p:cNvPicPr>
          <p:nvPr/>
        </p:nvPicPr>
        <p:blipFill rotWithShape="1">
          <a:blip r:embed="rId3"/>
          <a:srcRect l="-1" t="3611" r="309" b="7500"/>
          <a:stretch/>
        </p:blipFill>
        <p:spPr>
          <a:xfrm>
            <a:off x="5172075" y="1333466"/>
            <a:ext cx="2695575" cy="4925868"/>
          </a:xfrm>
          <a:prstGeom prst="rect">
            <a:avLst/>
          </a:prstGeom>
        </p:spPr>
      </p:pic>
    </p:spTree>
    <p:extLst>
      <p:ext uri="{BB962C8B-B14F-4D97-AF65-F5344CB8AC3E}">
        <p14:creationId xmlns:p14="http://schemas.microsoft.com/office/powerpoint/2010/main" xmlns="" val="2014438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FC5F22D-45E8-4DB0-8F5F-D62D13A3C8DB}"/>
              </a:ext>
            </a:extLst>
          </p:cNvPr>
          <p:cNvSpPr txBox="1"/>
          <p:nvPr/>
        </p:nvSpPr>
        <p:spPr>
          <a:xfrm>
            <a:off x="457201" y="276225"/>
            <a:ext cx="4781550" cy="954107"/>
          </a:xfrm>
          <a:prstGeom prst="rect">
            <a:avLst/>
          </a:prstGeom>
          <a:noFill/>
        </p:spPr>
        <p:txBody>
          <a:bodyPr wrap="square" rtlCol="0">
            <a:spAutoFit/>
          </a:bodyPr>
          <a:lstStyle/>
          <a:p>
            <a:r>
              <a:rPr lang="en-IN" sz="2800" b="1" dirty="0"/>
              <a:t>HEAD OF EDUCATION PAGE:</a:t>
            </a:r>
          </a:p>
          <a:p>
            <a:endParaRPr lang="en-IN" sz="2800" b="1" dirty="0"/>
          </a:p>
        </p:txBody>
      </p:sp>
      <p:sp>
        <p:nvSpPr>
          <p:cNvPr id="14" name="TextBox 13">
            <a:extLst>
              <a:ext uri="{FF2B5EF4-FFF2-40B4-BE49-F238E27FC236}">
                <a16:creationId xmlns:a16="http://schemas.microsoft.com/office/drawing/2014/main" xmlns="" id="{F880DFD0-53B9-4A3E-8410-71252B628EAB}"/>
              </a:ext>
            </a:extLst>
          </p:cNvPr>
          <p:cNvSpPr txBox="1"/>
          <p:nvPr/>
        </p:nvSpPr>
        <p:spPr>
          <a:xfrm>
            <a:off x="597570" y="1111286"/>
            <a:ext cx="2786310" cy="646331"/>
          </a:xfrm>
          <a:prstGeom prst="rect">
            <a:avLst/>
          </a:prstGeom>
          <a:noFill/>
        </p:spPr>
        <p:txBody>
          <a:bodyPr wrap="square" rtlCol="0">
            <a:spAutoFit/>
          </a:bodyPr>
          <a:lstStyle/>
          <a:p>
            <a:r>
              <a:rPr lang="en-IN" b="1" dirty="0"/>
              <a:t>ASSIGN TASK:</a:t>
            </a:r>
          </a:p>
          <a:p>
            <a:pPr marL="285750" indent="-285750">
              <a:buFont typeface="Arial" panose="020B0604020202020204" pitchFamily="34" charset="0"/>
              <a:buChar char="•"/>
            </a:pPr>
            <a:r>
              <a:rPr lang="en-IN" dirty="0"/>
              <a:t>District fields is added</a:t>
            </a:r>
            <a:endParaRPr lang="en-IN" b="1" dirty="0"/>
          </a:p>
        </p:txBody>
      </p:sp>
      <p:sp>
        <p:nvSpPr>
          <p:cNvPr id="15" name="TextBox 14">
            <a:extLst>
              <a:ext uri="{FF2B5EF4-FFF2-40B4-BE49-F238E27FC236}">
                <a16:creationId xmlns:a16="http://schemas.microsoft.com/office/drawing/2014/main" xmlns="" id="{FBACF7E0-E0A1-4B57-BF7E-9E0C3956D7FB}"/>
              </a:ext>
            </a:extLst>
          </p:cNvPr>
          <p:cNvSpPr txBox="1"/>
          <p:nvPr/>
        </p:nvSpPr>
        <p:spPr>
          <a:xfrm>
            <a:off x="7776083" y="1127197"/>
            <a:ext cx="2886678" cy="369332"/>
          </a:xfrm>
          <a:prstGeom prst="rect">
            <a:avLst/>
          </a:prstGeom>
          <a:noFill/>
        </p:spPr>
        <p:txBody>
          <a:bodyPr wrap="square" rtlCol="0">
            <a:spAutoFit/>
          </a:bodyPr>
          <a:lstStyle/>
          <a:p>
            <a:r>
              <a:rPr lang="en-IN" b="1" dirty="0"/>
              <a:t>ADD CRITERIA:</a:t>
            </a:r>
          </a:p>
        </p:txBody>
      </p:sp>
      <p:pic>
        <p:nvPicPr>
          <p:cNvPr id="2" name="Picture 1">
            <a:extLst>
              <a:ext uri="{FF2B5EF4-FFF2-40B4-BE49-F238E27FC236}">
                <a16:creationId xmlns:a16="http://schemas.microsoft.com/office/drawing/2014/main" xmlns="" id="{0BDDD73C-9EF1-4063-917A-21635D9568FE}"/>
              </a:ext>
            </a:extLst>
          </p:cNvPr>
          <p:cNvPicPr>
            <a:picLocks noChangeAspect="1"/>
          </p:cNvPicPr>
          <p:nvPr/>
        </p:nvPicPr>
        <p:blipFill rotWithShape="1">
          <a:blip r:embed="rId2"/>
          <a:srcRect l="1" t="4027" r="1543" b="5000"/>
          <a:stretch/>
        </p:blipFill>
        <p:spPr>
          <a:xfrm>
            <a:off x="1416820" y="1962150"/>
            <a:ext cx="2200519" cy="4518307"/>
          </a:xfrm>
          <a:prstGeom prst="rect">
            <a:avLst/>
          </a:prstGeom>
        </p:spPr>
      </p:pic>
      <p:pic>
        <p:nvPicPr>
          <p:cNvPr id="3" name="Picture 2">
            <a:extLst>
              <a:ext uri="{FF2B5EF4-FFF2-40B4-BE49-F238E27FC236}">
                <a16:creationId xmlns:a16="http://schemas.microsoft.com/office/drawing/2014/main" xmlns="" id="{512A89D8-2AED-4F68-B6F1-20C2E0B3F5C7}"/>
              </a:ext>
            </a:extLst>
          </p:cNvPr>
          <p:cNvPicPr>
            <a:picLocks noChangeAspect="1"/>
          </p:cNvPicPr>
          <p:nvPr/>
        </p:nvPicPr>
        <p:blipFill rotWithShape="1">
          <a:blip r:embed="rId3"/>
          <a:srcRect t="4027" r="1852" b="4027"/>
          <a:stretch/>
        </p:blipFill>
        <p:spPr>
          <a:xfrm>
            <a:off x="8121342" y="1908573"/>
            <a:ext cx="2196161" cy="4571884"/>
          </a:xfrm>
          <a:prstGeom prst="rect">
            <a:avLst/>
          </a:prstGeom>
        </p:spPr>
      </p:pic>
      <p:pic>
        <p:nvPicPr>
          <p:cNvPr id="9" name="Picture 8">
            <a:extLst>
              <a:ext uri="{FF2B5EF4-FFF2-40B4-BE49-F238E27FC236}">
                <a16:creationId xmlns:a16="http://schemas.microsoft.com/office/drawing/2014/main" xmlns="" id="{11DA63EF-60A7-4456-925F-663D7C64C4CD}"/>
              </a:ext>
            </a:extLst>
          </p:cNvPr>
          <p:cNvPicPr>
            <a:picLocks noChangeAspect="1"/>
          </p:cNvPicPr>
          <p:nvPr/>
        </p:nvPicPr>
        <p:blipFill rotWithShape="1">
          <a:blip r:embed="rId4"/>
          <a:srcRect t="3056" r="616" b="4027"/>
          <a:stretch/>
        </p:blipFill>
        <p:spPr>
          <a:xfrm>
            <a:off x="4143375" y="1908573"/>
            <a:ext cx="2200519" cy="4571884"/>
          </a:xfrm>
          <a:prstGeom prst="rect">
            <a:avLst/>
          </a:prstGeom>
        </p:spPr>
      </p:pic>
    </p:spTree>
    <p:extLst>
      <p:ext uri="{BB962C8B-B14F-4D97-AF65-F5344CB8AC3E}">
        <p14:creationId xmlns:p14="http://schemas.microsoft.com/office/powerpoint/2010/main" xmlns="" val="2690517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0A9E81A-AF66-4281-BCA6-24AA462C4888}"/>
              </a:ext>
            </a:extLst>
          </p:cNvPr>
          <p:cNvSpPr txBox="1"/>
          <p:nvPr/>
        </p:nvSpPr>
        <p:spPr>
          <a:xfrm>
            <a:off x="838201" y="751789"/>
            <a:ext cx="4552950" cy="369332"/>
          </a:xfrm>
          <a:prstGeom prst="rect">
            <a:avLst/>
          </a:prstGeom>
          <a:noFill/>
        </p:spPr>
        <p:txBody>
          <a:bodyPr wrap="square" rtlCol="0">
            <a:spAutoFit/>
          </a:bodyPr>
          <a:lstStyle/>
          <a:p>
            <a:r>
              <a:rPr lang="en-IN" b="1" dirty="0"/>
              <a:t>GIVE FEDBACK PAGE:</a:t>
            </a:r>
          </a:p>
        </p:txBody>
      </p:sp>
      <p:pic>
        <p:nvPicPr>
          <p:cNvPr id="5" name="Picture 4">
            <a:extLst>
              <a:ext uri="{FF2B5EF4-FFF2-40B4-BE49-F238E27FC236}">
                <a16:creationId xmlns:a16="http://schemas.microsoft.com/office/drawing/2014/main" xmlns="" id="{EE901125-3272-4F67-906D-B196B07FCC9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3610" r="-555" b="5556"/>
          <a:stretch/>
        </p:blipFill>
        <p:spPr>
          <a:xfrm>
            <a:off x="985337" y="1527812"/>
            <a:ext cx="2326348" cy="4553086"/>
          </a:xfrm>
          <a:prstGeom prst="rect">
            <a:avLst/>
          </a:prstGeom>
        </p:spPr>
      </p:pic>
      <p:sp>
        <p:nvSpPr>
          <p:cNvPr id="7" name="TextBox 6">
            <a:extLst>
              <a:ext uri="{FF2B5EF4-FFF2-40B4-BE49-F238E27FC236}">
                <a16:creationId xmlns:a16="http://schemas.microsoft.com/office/drawing/2014/main" xmlns="" id="{E1FFCB78-1EEB-48C4-A354-2EF8A9D16438}"/>
              </a:ext>
            </a:extLst>
          </p:cNvPr>
          <p:cNvSpPr txBox="1"/>
          <p:nvPr/>
        </p:nvSpPr>
        <p:spPr>
          <a:xfrm>
            <a:off x="4273497" y="779678"/>
            <a:ext cx="4686300" cy="369332"/>
          </a:xfrm>
          <a:prstGeom prst="rect">
            <a:avLst/>
          </a:prstGeom>
          <a:noFill/>
        </p:spPr>
        <p:txBody>
          <a:bodyPr wrap="square" rtlCol="0">
            <a:spAutoFit/>
          </a:bodyPr>
          <a:lstStyle/>
          <a:p>
            <a:r>
              <a:rPr lang="en-IN" b="1" dirty="0"/>
              <a:t>REPORT GENERATION PAGE:</a:t>
            </a:r>
          </a:p>
        </p:txBody>
      </p:sp>
      <p:pic>
        <p:nvPicPr>
          <p:cNvPr id="10" name="Picture 9">
            <a:extLst>
              <a:ext uri="{FF2B5EF4-FFF2-40B4-BE49-F238E27FC236}">
                <a16:creationId xmlns:a16="http://schemas.microsoft.com/office/drawing/2014/main" xmlns="" id="{647465E0-99EC-44B7-BA3A-1BA00E833E38}"/>
              </a:ext>
            </a:extLst>
          </p:cNvPr>
          <p:cNvPicPr>
            <a:picLocks noChangeAspect="1"/>
          </p:cNvPicPr>
          <p:nvPr/>
        </p:nvPicPr>
        <p:blipFill rotWithShape="1">
          <a:blip r:embed="rId3"/>
          <a:srcRect t="3611" r="46" b="10962"/>
          <a:stretch/>
        </p:blipFill>
        <p:spPr>
          <a:xfrm>
            <a:off x="4244922" y="1562882"/>
            <a:ext cx="2453509" cy="4543329"/>
          </a:xfrm>
          <a:prstGeom prst="rect">
            <a:avLst/>
          </a:prstGeom>
        </p:spPr>
      </p:pic>
      <p:pic>
        <p:nvPicPr>
          <p:cNvPr id="4" name="Picture 3">
            <a:extLst>
              <a:ext uri="{FF2B5EF4-FFF2-40B4-BE49-F238E27FC236}">
                <a16:creationId xmlns:a16="http://schemas.microsoft.com/office/drawing/2014/main" xmlns="" id="{A0DDB10B-43A4-4161-A189-4F858AEA6127}"/>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826588" y="1534993"/>
            <a:ext cx="2496139" cy="4543329"/>
          </a:xfrm>
          <a:prstGeom prst="rect">
            <a:avLst/>
          </a:prstGeom>
        </p:spPr>
      </p:pic>
      <p:pic>
        <p:nvPicPr>
          <p:cNvPr id="6" name="Picture 5">
            <a:extLst>
              <a:ext uri="{FF2B5EF4-FFF2-40B4-BE49-F238E27FC236}">
                <a16:creationId xmlns:a16="http://schemas.microsoft.com/office/drawing/2014/main" xmlns="" id="{FCD594D4-6FBD-4BD7-A3DC-60BBAF4F5EB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9450884" y="1527811"/>
            <a:ext cx="2326348" cy="4550511"/>
          </a:xfrm>
          <a:prstGeom prst="rect">
            <a:avLst/>
          </a:prstGeom>
        </p:spPr>
      </p:pic>
    </p:spTree>
    <p:extLst>
      <p:ext uri="{BB962C8B-B14F-4D97-AF65-F5344CB8AC3E}">
        <p14:creationId xmlns:p14="http://schemas.microsoft.com/office/powerpoint/2010/main" xmlns="" val="1213348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41BF428-EF60-43AC-B9B7-E76CC4855236}"/>
              </a:ext>
            </a:extLst>
          </p:cNvPr>
          <p:cNvSpPr txBox="1"/>
          <p:nvPr/>
        </p:nvSpPr>
        <p:spPr>
          <a:xfrm>
            <a:off x="4152900" y="2400300"/>
            <a:ext cx="3619500" cy="1569660"/>
          </a:xfrm>
          <a:prstGeom prst="rect">
            <a:avLst/>
          </a:prstGeom>
          <a:noFill/>
        </p:spPr>
        <p:txBody>
          <a:bodyPr wrap="square" rtlCol="0">
            <a:spAutoFit/>
          </a:bodyPr>
          <a:lstStyle/>
          <a:p>
            <a:r>
              <a:rPr lang="en-IN"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DAY 3</a:t>
            </a:r>
            <a:endParaRPr lang="en-IN" sz="9600" dirty="0"/>
          </a:p>
        </p:txBody>
      </p:sp>
    </p:spTree>
    <p:extLst>
      <p:ext uri="{BB962C8B-B14F-4D97-AF65-F5344CB8AC3E}">
        <p14:creationId xmlns:p14="http://schemas.microsoft.com/office/powerpoint/2010/main" xmlns="" val="250541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3C34B1-592F-4D1B-ACE9-7D6D3A9CB46E}"/>
              </a:ext>
            </a:extLst>
          </p:cNvPr>
          <p:cNvSpPr txBox="1"/>
          <p:nvPr/>
        </p:nvSpPr>
        <p:spPr>
          <a:xfrm>
            <a:off x="876300" y="581025"/>
            <a:ext cx="4772024" cy="4093428"/>
          </a:xfrm>
          <a:prstGeom prst="rect">
            <a:avLst/>
          </a:prstGeom>
          <a:noFill/>
        </p:spPr>
        <p:txBody>
          <a:bodyPr wrap="square" rtlCol="0">
            <a:spAutoFit/>
          </a:bodyPr>
          <a:lstStyle/>
          <a:p>
            <a:r>
              <a:rPr lang="en-IN" sz="2000" dirty="0"/>
              <a:t>HOME PAGE:</a:t>
            </a:r>
          </a:p>
          <a:p>
            <a:pPr marL="285750" indent="-285750">
              <a:buFont typeface="Wingdings" panose="05000000000000000000" pitchFamily="2" charset="2"/>
              <a:buChar char="q"/>
            </a:pPr>
            <a:endParaRPr lang="en-IN" sz="2000" dirty="0"/>
          </a:p>
          <a:p>
            <a:pPr marL="285750" indent="-285750">
              <a:buFont typeface="Wingdings" panose="05000000000000000000" pitchFamily="2" charset="2"/>
              <a:buChar char="q"/>
            </a:pPr>
            <a:r>
              <a:rPr lang="en-IN" sz="2000" dirty="0"/>
              <a:t>Login for</a:t>
            </a:r>
          </a:p>
          <a:p>
            <a:pPr marL="742950" lvl="1" indent="-285750">
              <a:buFont typeface="Wingdings" panose="05000000000000000000" pitchFamily="2" charset="2"/>
              <a:buChar char="§"/>
            </a:pPr>
            <a:r>
              <a:rPr lang="en-IN" sz="2000" dirty="0"/>
              <a:t>Head of Education</a:t>
            </a:r>
          </a:p>
          <a:p>
            <a:pPr marL="742950" lvl="1" indent="-285750">
              <a:buFont typeface="Wingdings" panose="05000000000000000000" pitchFamily="2" charset="2"/>
              <a:buChar char="§"/>
            </a:pPr>
            <a:r>
              <a:rPr lang="en-IN" sz="2000" dirty="0"/>
              <a:t>Visiting Officers</a:t>
            </a:r>
          </a:p>
          <a:p>
            <a:pPr marL="742950" lvl="1" indent="-285750">
              <a:buFont typeface="Wingdings" panose="05000000000000000000" pitchFamily="2" charset="2"/>
              <a:buChar char="§"/>
            </a:pPr>
            <a:r>
              <a:rPr lang="en-IN" sz="2000" dirty="0"/>
              <a:t>Institution</a:t>
            </a:r>
          </a:p>
          <a:p>
            <a:pPr marL="285750" indent="-285750">
              <a:buFont typeface="Wingdings" panose="05000000000000000000" pitchFamily="2" charset="2"/>
              <a:buChar char="q"/>
            </a:pPr>
            <a:r>
              <a:rPr lang="en-IN" sz="2000" dirty="0"/>
              <a:t>Forgot password</a:t>
            </a:r>
          </a:p>
          <a:p>
            <a:pPr marL="285750" indent="-285750">
              <a:buFont typeface="Wingdings" panose="05000000000000000000" pitchFamily="2" charset="2"/>
              <a:buChar char="q"/>
            </a:pPr>
            <a:r>
              <a:rPr lang="en-IN" sz="2000" dirty="0"/>
              <a:t>New Institution</a:t>
            </a:r>
          </a:p>
          <a:p>
            <a:pPr marL="285750" indent="-285750">
              <a:buFont typeface="Wingdings" panose="05000000000000000000" pitchFamily="2" charset="2"/>
              <a:buChar char="q"/>
            </a:pPr>
            <a:r>
              <a:rPr lang="en-IN" sz="2000" dirty="0"/>
              <a:t>General Feedbacks</a:t>
            </a:r>
          </a:p>
          <a:p>
            <a:endParaRPr lang="en-IN" sz="2000" dirty="0"/>
          </a:p>
          <a:p>
            <a:pPr marL="285750" indent="-285750">
              <a:buFont typeface="Wingdings" panose="05000000000000000000" pitchFamily="2" charset="2"/>
              <a:buChar char="q"/>
            </a:pPr>
            <a:r>
              <a:rPr lang="en-IN" sz="2000" b="1" dirty="0"/>
              <a:t>Feedback report via Graphs</a:t>
            </a:r>
          </a:p>
          <a:p>
            <a:pPr marL="285750" indent="-285750">
              <a:buFont typeface="Wingdings" panose="05000000000000000000" pitchFamily="2" charset="2"/>
              <a:buChar char="q"/>
            </a:pPr>
            <a:r>
              <a:rPr lang="en-IN" sz="2000" b="1" dirty="0"/>
              <a:t>Feedbacks from </a:t>
            </a:r>
            <a:r>
              <a:rPr lang="en-IN" sz="2000" b="1" dirty="0" err="1"/>
              <a:t>Alumini</a:t>
            </a:r>
            <a:r>
              <a:rPr lang="en-IN" sz="2000" b="1" dirty="0"/>
              <a:t> and Faculties</a:t>
            </a:r>
          </a:p>
          <a:p>
            <a:pPr marL="285750" indent="-285750">
              <a:buFont typeface="Wingdings" panose="05000000000000000000" pitchFamily="2" charset="2"/>
              <a:buChar char="q"/>
            </a:pPr>
            <a:r>
              <a:rPr lang="en-IN" sz="2000" b="1" dirty="0"/>
              <a:t>UI Updated</a:t>
            </a:r>
          </a:p>
        </p:txBody>
      </p:sp>
      <p:pic>
        <p:nvPicPr>
          <p:cNvPr id="4" name="Picture 3">
            <a:extLst>
              <a:ext uri="{FF2B5EF4-FFF2-40B4-BE49-F238E27FC236}">
                <a16:creationId xmlns:a16="http://schemas.microsoft.com/office/drawing/2014/main" xmlns="" id="{62E89007-3905-4350-9DDC-5814AA282E17}"/>
              </a:ext>
            </a:extLst>
          </p:cNvPr>
          <p:cNvPicPr>
            <a:picLocks noChangeAspect="1"/>
          </p:cNvPicPr>
          <p:nvPr/>
        </p:nvPicPr>
        <p:blipFill rotWithShape="1">
          <a:blip r:embed="rId2"/>
          <a:srcRect t="3611" b="4722"/>
          <a:stretch/>
        </p:blipFill>
        <p:spPr>
          <a:xfrm>
            <a:off x="5734050" y="457200"/>
            <a:ext cx="2758786" cy="5619750"/>
          </a:xfrm>
          <a:prstGeom prst="rect">
            <a:avLst/>
          </a:prstGeom>
        </p:spPr>
      </p:pic>
      <p:pic>
        <p:nvPicPr>
          <p:cNvPr id="6" name="Picture 5">
            <a:extLst>
              <a:ext uri="{FF2B5EF4-FFF2-40B4-BE49-F238E27FC236}">
                <a16:creationId xmlns:a16="http://schemas.microsoft.com/office/drawing/2014/main" xmlns="" id="{7E4AD227-6D5B-4C21-87DF-2AAC15F05D33}"/>
              </a:ext>
            </a:extLst>
          </p:cNvPr>
          <p:cNvPicPr>
            <a:picLocks noChangeAspect="1"/>
          </p:cNvPicPr>
          <p:nvPr/>
        </p:nvPicPr>
        <p:blipFill rotWithShape="1">
          <a:blip r:embed="rId3"/>
          <a:srcRect t="3333" b="5138"/>
          <a:stretch/>
        </p:blipFill>
        <p:spPr>
          <a:xfrm>
            <a:off x="8683337" y="457200"/>
            <a:ext cx="2762975" cy="5619751"/>
          </a:xfrm>
          <a:prstGeom prst="rect">
            <a:avLst/>
          </a:prstGeom>
        </p:spPr>
      </p:pic>
    </p:spTree>
    <p:extLst>
      <p:ext uri="{BB962C8B-B14F-4D97-AF65-F5344CB8AC3E}">
        <p14:creationId xmlns:p14="http://schemas.microsoft.com/office/powerpoint/2010/main" xmlns="" val="765510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4331E61-B183-44C1-A3CC-CB612A759506}"/>
              </a:ext>
            </a:extLst>
          </p:cNvPr>
          <p:cNvSpPr txBox="1"/>
          <p:nvPr/>
        </p:nvSpPr>
        <p:spPr>
          <a:xfrm>
            <a:off x="590550" y="571500"/>
            <a:ext cx="4352925" cy="369332"/>
          </a:xfrm>
          <a:prstGeom prst="rect">
            <a:avLst/>
          </a:prstGeom>
          <a:noFill/>
        </p:spPr>
        <p:txBody>
          <a:bodyPr wrap="square" rtlCol="0">
            <a:spAutoFit/>
          </a:bodyPr>
          <a:lstStyle/>
          <a:p>
            <a:r>
              <a:rPr lang="en-IN" b="1" dirty="0"/>
              <a:t>OVERALL RATING:</a:t>
            </a:r>
          </a:p>
        </p:txBody>
      </p:sp>
      <p:pic>
        <p:nvPicPr>
          <p:cNvPr id="8" name="Picture 7">
            <a:extLst>
              <a:ext uri="{FF2B5EF4-FFF2-40B4-BE49-F238E27FC236}">
                <a16:creationId xmlns:a16="http://schemas.microsoft.com/office/drawing/2014/main" xmlns="" id="{53E56ADB-DA60-4C12-B935-7F88992D828B}"/>
              </a:ext>
            </a:extLst>
          </p:cNvPr>
          <p:cNvPicPr>
            <a:picLocks noChangeAspect="1"/>
          </p:cNvPicPr>
          <p:nvPr/>
        </p:nvPicPr>
        <p:blipFill rotWithShape="1">
          <a:blip r:embed="rId2"/>
          <a:srcRect t="3333" r="927" b="10139"/>
          <a:stretch/>
        </p:blipFill>
        <p:spPr>
          <a:xfrm>
            <a:off x="473964" y="1188481"/>
            <a:ext cx="2533500" cy="4917043"/>
          </a:xfrm>
          <a:prstGeom prst="rect">
            <a:avLst/>
          </a:prstGeom>
        </p:spPr>
      </p:pic>
      <p:pic>
        <p:nvPicPr>
          <p:cNvPr id="9" name="Picture 8">
            <a:extLst>
              <a:ext uri="{FF2B5EF4-FFF2-40B4-BE49-F238E27FC236}">
                <a16:creationId xmlns:a16="http://schemas.microsoft.com/office/drawing/2014/main" xmlns="" id="{7950A244-9C43-48D8-8694-ED4CCC04E2C2}"/>
              </a:ext>
            </a:extLst>
          </p:cNvPr>
          <p:cNvPicPr>
            <a:picLocks noChangeAspect="1"/>
          </p:cNvPicPr>
          <p:nvPr/>
        </p:nvPicPr>
        <p:blipFill rotWithShape="1">
          <a:blip r:embed="rId3"/>
          <a:srcRect l="-1" t="3473" r="-617" b="10972"/>
          <a:stretch/>
        </p:blipFill>
        <p:spPr>
          <a:xfrm>
            <a:off x="3415870" y="1188481"/>
            <a:ext cx="2602201" cy="4917043"/>
          </a:xfrm>
          <a:prstGeom prst="rect">
            <a:avLst/>
          </a:prstGeom>
        </p:spPr>
      </p:pic>
      <p:pic>
        <p:nvPicPr>
          <p:cNvPr id="10" name="Picture 9">
            <a:extLst>
              <a:ext uri="{FF2B5EF4-FFF2-40B4-BE49-F238E27FC236}">
                <a16:creationId xmlns:a16="http://schemas.microsoft.com/office/drawing/2014/main" xmlns="" id="{B170E95C-47C9-4A40-ADAD-E8F9FCADE8B9}"/>
              </a:ext>
            </a:extLst>
          </p:cNvPr>
          <p:cNvPicPr>
            <a:picLocks noChangeAspect="1"/>
          </p:cNvPicPr>
          <p:nvPr/>
        </p:nvPicPr>
        <p:blipFill rotWithShape="1">
          <a:blip r:embed="rId4" cstate="print"/>
          <a:srcRect l="-1" t="3750" r="308" b="4584"/>
          <a:stretch/>
        </p:blipFill>
        <p:spPr>
          <a:xfrm>
            <a:off x="6426477" y="1188481"/>
            <a:ext cx="2485616" cy="5078968"/>
          </a:xfrm>
          <a:prstGeom prst="rect">
            <a:avLst/>
          </a:prstGeom>
        </p:spPr>
      </p:pic>
      <p:pic>
        <p:nvPicPr>
          <p:cNvPr id="11" name="Picture 10">
            <a:extLst>
              <a:ext uri="{FF2B5EF4-FFF2-40B4-BE49-F238E27FC236}">
                <a16:creationId xmlns:a16="http://schemas.microsoft.com/office/drawing/2014/main" xmlns="" id="{3944BB18-5855-4A94-A249-6E0020F123B6}"/>
              </a:ext>
            </a:extLst>
          </p:cNvPr>
          <p:cNvPicPr>
            <a:picLocks noChangeAspect="1"/>
          </p:cNvPicPr>
          <p:nvPr/>
        </p:nvPicPr>
        <p:blipFill rotWithShape="1">
          <a:blip r:embed="rId5"/>
          <a:srcRect t="4306" r="-309" b="3889"/>
          <a:stretch/>
        </p:blipFill>
        <p:spPr>
          <a:xfrm>
            <a:off x="9320499" y="1153834"/>
            <a:ext cx="2514258" cy="5113615"/>
          </a:xfrm>
          <a:prstGeom prst="rect">
            <a:avLst/>
          </a:prstGeom>
        </p:spPr>
      </p:pic>
    </p:spTree>
    <p:extLst>
      <p:ext uri="{BB962C8B-B14F-4D97-AF65-F5344CB8AC3E}">
        <p14:creationId xmlns:p14="http://schemas.microsoft.com/office/powerpoint/2010/main" xmlns="" val="68947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D326AC-C1CF-4F73-8CBF-2DD1877E7EB5}"/>
              </a:ext>
            </a:extLst>
          </p:cNvPr>
          <p:cNvSpPr txBox="1"/>
          <p:nvPr/>
        </p:nvSpPr>
        <p:spPr>
          <a:xfrm>
            <a:off x="542925" y="400050"/>
            <a:ext cx="3514725" cy="369332"/>
          </a:xfrm>
          <a:prstGeom prst="rect">
            <a:avLst/>
          </a:prstGeom>
          <a:noFill/>
        </p:spPr>
        <p:txBody>
          <a:bodyPr wrap="square" rtlCol="0">
            <a:spAutoFit/>
          </a:bodyPr>
          <a:lstStyle/>
          <a:p>
            <a:r>
              <a:rPr lang="en-IN" b="1" dirty="0"/>
              <a:t>DISTRICT OVERALL RATING:</a:t>
            </a:r>
          </a:p>
        </p:txBody>
      </p:sp>
      <p:pic>
        <p:nvPicPr>
          <p:cNvPr id="4" name="Picture 3">
            <a:extLst>
              <a:ext uri="{FF2B5EF4-FFF2-40B4-BE49-F238E27FC236}">
                <a16:creationId xmlns:a16="http://schemas.microsoft.com/office/drawing/2014/main" xmlns="" id="{D9CC3B39-72CB-43E6-9BE6-8304C4083E13}"/>
              </a:ext>
            </a:extLst>
          </p:cNvPr>
          <p:cNvPicPr>
            <a:picLocks noChangeAspect="1"/>
          </p:cNvPicPr>
          <p:nvPr/>
        </p:nvPicPr>
        <p:blipFill rotWithShape="1">
          <a:blip r:embed="rId2"/>
          <a:srcRect l="-1" t="3473" r="1543" b="5138"/>
          <a:stretch/>
        </p:blipFill>
        <p:spPr>
          <a:xfrm>
            <a:off x="1576387" y="933449"/>
            <a:ext cx="2604408" cy="5372101"/>
          </a:xfrm>
          <a:prstGeom prst="rect">
            <a:avLst/>
          </a:prstGeom>
        </p:spPr>
      </p:pic>
      <p:pic>
        <p:nvPicPr>
          <p:cNvPr id="5" name="Picture 4">
            <a:extLst>
              <a:ext uri="{FF2B5EF4-FFF2-40B4-BE49-F238E27FC236}">
                <a16:creationId xmlns:a16="http://schemas.microsoft.com/office/drawing/2014/main" xmlns="" id="{DD2D8C47-4881-40EF-A626-C523D7F97AEA}"/>
              </a:ext>
            </a:extLst>
          </p:cNvPr>
          <p:cNvPicPr>
            <a:picLocks noChangeAspect="1"/>
          </p:cNvPicPr>
          <p:nvPr/>
        </p:nvPicPr>
        <p:blipFill rotWithShape="1">
          <a:blip r:embed="rId3"/>
          <a:srcRect t="2638" r="-1748" b="2916"/>
          <a:stretch/>
        </p:blipFill>
        <p:spPr>
          <a:xfrm>
            <a:off x="4735711" y="933449"/>
            <a:ext cx="1980797" cy="5524501"/>
          </a:xfrm>
          <a:prstGeom prst="rect">
            <a:avLst/>
          </a:prstGeom>
        </p:spPr>
      </p:pic>
      <p:pic>
        <p:nvPicPr>
          <p:cNvPr id="6" name="Picture 5">
            <a:extLst>
              <a:ext uri="{FF2B5EF4-FFF2-40B4-BE49-F238E27FC236}">
                <a16:creationId xmlns:a16="http://schemas.microsoft.com/office/drawing/2014/main" xmlns="" id="{5B880B18-ECBF-4FF2-9830-53C4D03E1114}"/>
              </a:ext>
            </a:extLst>
          </p:cNvPr>
          <p:cNvPicPr>
            <a:picLocks noChangeAspect="1"/>
          </p:cNvPicPr>
          <p:nvPr/>
        </p:nvPicPr>
        <p:blipFill rotWithShape="1">
          <a:blip r:embed="rId4"/>
          <a:srcRect t="3884" r="140" b="4578"/>
          <a:stretch/>
        </p:blipFill>
        <p:spPr>
          <a:xfrm>
            <a:off x="7086600" y="947560"/>
            <a:ext cx="2705100" cy="5510389"/>
          </a:xfrm>
          <a:prstGeom prst="rect">
            <a:avLst/>
          </a:prstGeom>
        </p:spPr>
      </p:pic>
    </p:spTree>
    <p:extLst>
      <p:ext uri="{BB962C8B-B14F-4D97-AF65-F5344CB8AC3E}">
        <p14:creationId xmlns:p14="http://schemas.microsoft.com/office/powerpoint/2010/main" xmlns="" val="110648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029" y="274638"/>
            <a:ext cx="11045371" cy="1143000"/>
          </a:xfrm>
        </p:spPr>
        <p:txBody>
          <a:bodyPr/>
          <a:lstStyle/>
          <a:p>
            <a:r>
              <a:rPr lang="en-US" dirty="0">
                <a:effectLst/>
                <a:latin typeface="Times New Roman" pitchFamily="18" charset="0"/>
                <a:cs typeface="Times New Roman" pitchFamily="18" charset="0"/>
              </a:rPr>
              <a:t>PROBLEM STATEMMENT  - KB185</a:t>
            </a:r>
            <a:endParaRPr lang="en-US" dirty="0">
              <a:effectLst/>
            </a:endParaRPr>
          </a:p>
        </p:txBody>
      </p:sp>
      <p:sp>
        <p:nvSpPr>
          <p:cNvPr id="3" name="Content Placeholder 2"/>
          <p:cNvSpPr>
            <a:spLocks noGrp="1"/>
          </p:cNvSpPr>
          <p:nvPr>
            <p:ph sz="quarter" idx="1"/>
          </p:nvPr>
        </p:nvSpPr>
        <p:spPr>
          <a:xfrm>
            <a:off x="406399" y="1447800"/>
            <a:ext cx="11422743" cy="4572000"/>
          </a:xfrm>
        </p:spPr>
        <p:txBody>
          <a:bodyPr/>
          <a:lstStyle/>
          <a:p>
            <a:pPr fontAlgn="base">
              <a:lnSpc>
                <a:spcPct val="150000"/>
              </a:lnSpc>
            </a:pPr>
            <a:r>
              <a:rPr lang="en-US" dirty="0"/>
              <a:t>T</a:t>
            </a:r>
            <a:r>
              <a:rPr lang="en-US" sz="2400" dirty="0">
                <a:latin typeface="Book Antiqua" pitchFamily="18" charset="0"/>
              </a:rPr>
              <a:t>o make learning a serious goal classroom transaction needs to be improved. To bring in paradigm shift, the teacher needs feedback, review and support.</a:t>
            </a:r>
          </a:p>
          <a:p>
            <a:pPr fontAlgn="base">
              <a:lnSpc>
                <a:spcPct val="150000"/>
              </a:lnSpc>
            </a:pPr>
            <a:r>
              <a:rPr lang="en-US" sz="2400" dirty="0">
                <a:latin typeface="Book Antiqua" pitchFamily="18" charset="0"/>
              </a:rPr>
              <a:t>In the existing system, there is no check for visit compliance. Visit reports are done on paper and half chance subjectivity. No data is available pertaining to visits for supporting the teacher to make data driven decision, for example training diagnosing the pedagogical issues, curriculum revision etc. In this context, we need the platform for automating the monitoring process.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4388497-C301-4ED6-95A3-5B24F7246C78}"/>
              </a:ext>
            </a:extLst>
          </p:cNvPr>
          <p:cNvSpPr txBox="1"/>
          <p:nvPr/>
        </p:nvSpPr>
        <p:spPr>
          <a:xfrm>
            <a:off x="581025" y="590550"/>
            <a:ext cx="7124700" cy="369332"/>
          </a:xfrm>
          <a:prstGeom prst="rect">
            <a:avLst/>
          </a:prstGeom>
          <a:noFill/>
        </p:spPr>
        <p:txBody>
          <a:bodyPr wrap="square" rtlCol="0">
            <a:spAutoFit/>
          </a:bodyPr>
          <a:lstStyle/>
          <a:p>
            <a:r>
              <a:rPr lang="en-IN" b="1" dirty="0"/>
              <a:t>PARENTS,TEASCHERS ,STUDENTS AND ALUMINI OVERALL RATING:</a:t>
            </a:r>
          </a:p>
        </p:txBody>
      </p:sp>
      <p:pic>
        <p:nvPicPr>
          <p:cNvPr id="4" name="Picture 3">
            <a:extLst>
              <a:ext uri="{FF2B5EF4-FFF2-40B4-BE49-F238E27FC236}">
                <a16:creationId xmlns:a16="http://schemas.microsoft.com/office/drawing/2014/main" xmlns="" id="{CD28F25C-EEEF-44ED-9DE6-168057DAAC7C}"/>
              </a:ext>
            </a:extLst>
          </p:cNvPr>
          <p:cNvPicPr>
            <a:picLocks noChangeAspect="1"/>
          </p:cNvPicPr>
          <p:nvPr/>
        </p:nvPicPr>
        <p:blipFill rotWithShape="1">
          <a:blip r:embed="rId2"/>
          <a:srcRect t="3333" r="618" b="27305"/>
          <a:stretch/>
        </p:blipFill>
        <p:spPr>
          <a:xfrm>
            <a:off x="457200" y="1209675"/>
            <a:ext cx="2533650" cy="3914775"/>
          </a:xfrm>
          <a:prstGeom prst="rect">
            <a:avLst/>
          </a:prstGeom>
        </p:spPr>
      </p:pic>
      <p:pic>
        <p:nvPicPr>
          <p:cNvPr id="5" name="Picture 4">
            <a:extLst>
              <a:ext uri="{FF2B5EF4-FFF2-40B4-BE49-F238E27FC236}">
                <a16:creationId xmlns:a16="http://schemas.microsoft.com/office/drawing/2014/main" xmlns="" id="{EBBD50B5-D827-4EA7-A585-1E829F44BD9D}"/>
              </a:ext>
            </a:extLst>
          </p:cNvPr>
          <p:cNvPicPr>
            <a:picLocks noChangeAspect="1"/>
          </p:cNvPicPr>
          <p:nvPr/>
        </p:nvPicPr>
        <p:blipFill rotWithShape="1">
          <a:blip r:embed="rId3"/>
          <a:srcRect t="3750" r="618" b="34306"/>
          <a:stretch/>
        </p:blipFill>
        <p:spPr>
          <a:xfrm>
            <a:off x="3181351" y="1209674"/>
            <a:ext cx="2826362" cy="3914775"/>
          </a:xfrm>
          <a:prstGeom prst="rect">
            <a:avLst/>
          </a:prstGeom>
        </p:spPr>
      </p:pic>
      <p:pic>
        <p:nvPicPr>
          <p:cNvPr id="6" name="Picture 5">
            <a:extLst>
              <a:ext uri="{FF2B5EF4-FFF2-40B4-BE49-F238E27FC236}">
                <a16:creationId xmlns:a16="http://schemas.microsoft.com/office/drawing/2014/main" xmlns="" id="{B29BFB6C-D69E-4BF0-B45D-59E6CF62EC64}"/>
              </a:ext>
            </a:extLst>
          </p:cNvPr>
          <p:cNvPicPr>
            <a:picLocks noChangeAspect="1"/>
          </p:cNvPicPr>
          <p:nvPr/>
        </p:nvPicPr>
        <p:blipFill rotWithShape="1">
          <a:blip r:embed="rId4"/>
          <a:srcRect t="3611" r="1235" b="34583"/>
          <a:stretch/>
        </p:blipFill>
        <p:spPr>
          <a:xfrm>
            <a:off x="6184289" y="1209674"/>
            <a:ext cx="2750161" cy="3824443"/>
          </a:xfrm>
          <a:prstGeom prst="rect">
            <a:avLst/>
          </a:prstGeom>
        </p:spPr>
      </p:pic>
      <p:pic>
        <p:nvPicPr>
          <p:cNvPr id="7" name="Picture 6">
            <a:extLst>
              <a:ext uri="{FF2B5EF4-FFF2-40B4-BE49-F238E27FC236}">
                <a16:creationId xmlns:a16="http://schemas.microsoft.com/office/drawing/2014/main" xmlns="" id="{32F9EEFD-2849-4B7D-9D8D-5D7C2AAA1F1C}"/>
              </a:ext>
            </a:extLst>
          </p:cNvPr>
          <p:cNvPicPr>
            <a:picLocks noChangeAspect="1"/>
          </p:cNvPicPr>
          <p:nvPr/>
        </p:nvPicPr>
        <p:blipFill rotWithShape="1">
          <a:blip r:embed="rId5" cstate="print"/>
          <a:srcRect l="-1" t="3611" r="926" b="7222"/>
          <a:stretch/>
        </p:blipFill>
        <p:spPr>
          <a:xfrm>
            <a:off x="9201150" y="1209673"/>
            <a:ext cx="2209799" cy="3824443"/>
          </a:xfrm>
          <a:prstGeom prst="rect">
            <a:avLst/>
          </a:prstGeom>
        </p:spPr>
      </p:pic>
    </p:spTree>
    <p:extLst>
      <p:ext uri="{BB962C8B-B14F-4D97-AF65-F5344CB8AC3E}">
        <p14:creationId xmlns:p14="http://schemas.microsoft.com/office/powerpoint/2010/main" xmlns="" val="200171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01BDD94-59B0-4F13-81F6-8E78A881E817}"/>
              </a:ext>
            </a:extLst>
          </p:cNvPr>
          <p:cNvSpPr txBox="1"/>
          <p:nvPr/>
        </p:nvSpPr>
        <p:spPr>
          <a:xfrm>
            <a:off x="742950" y="590550"/>
            <a:ext cx="4505325" cy="369332"/>
          </a:xfrm>
          <a:prstGeom prst="rect">
            <a:avLst/>
          </a:prstGeom>
          <a:noFill/>
        </p:spPr>
        <p:txBody>
          <a:bodyPr wrap="square" rtlCol="0">
            <a:spAutoFit/>
          </a:bodyPr>
          <a:lstStyle/>
          <a:p>
            <a:r>
              <a:rPr lang="en-IN" b="1" dirty="0"/>
              <a:t>HEAD OF EDUCATION PAGE:</a:t>
            </a:r>
          </a:p>
        </p:txBody>
      </p:sp>
      <p:pic>
        <p:nvPicPr>
          <p:cNvPr id="5" name="Picture 4">
            <a:extLst>
              <a:ext uri="{FF2B5EF4-FFF2-40B4-BE49-F238E27FC236}">
                <a16:creationId xmlns:a16="http://schemas.microsoft.com/office/drawing/2014/main" xmlns="" id="{DD767389-18A2-416B-883D-E20B6AB688AD}"/>
              </a:ext>
            </a:extLst>
          </p:cNvPr>
          <p:cNvPicPr>
            <a:picLocks noChangeAspect="1"/>
          </p:cNvPicPr>
          <p:nvPr/>
        </p:nvPicPr>
        <p:blipFill rotWithShape="1">
          <a:blip r:embed="rId2"/>
          <a:srcRect t="3889" r="5333" b="12640"/>
          <a:stretch/>
        </p:blipFill>
        <p:spPr>
          <a:xfrm>
            <a:off x="2066925" y="1085850"/>
            <a:ext cx="2581275" cy="5057775"/>
          </a:xfrm>
          <a:prstGeom prst="rect">
            <a:avLst/>
          </a:prstGeom>
        </p:spPr>
      </p:pic>
      <p:pic>
        <p:nvPicPr>
          <p:cNvPr id="6" name="Picture 5">
            <a:extLst>
              <a:ext uri="{FF2B5EF4-FFF2-40B4-BE49-F238E27FC236}">
                <a16:creationId xmlns:a16="http://schemas.microsoft.com/office/drawing/2014/main" xmlns="" id="{3A4FDEDB-8EEF-4A43-9613-4FCF62F4A2A6}"/>
              </a:ext>
            </a:extLst>
          </p:cNvPr>
          <p:cNvPicPr>
            <a:picLocks noChangeAspect="1"/>
          </p:cNvPicPr>
          <p:nvPr/>
        </p:nvPicPr>
        <p:blipFill rotWithShape="1">
          <a:blip r:embed="rId3"/>
          <a:srcRect t="3053" r="926" b="8611"/>
          <a:stretch/>
        </p:blipFill>
        <p:spPr>
          <a:xfrm>
            <a:off x="5534026" y="1085850"/>
            <a:ext cx="2725729" cy="5400675"/>
          </a:xfrm>
          <a:prstGeom prst="rect">
            <a:avLst/>
          </a:prstGeom>
        </p:spPr>
      </p:pic>
    </p:spTree>
    <p:extLst>
      <p:ext uri="{BB962C8B-B14F-4D97-AF65-F5344CB8AC3E}">
        <p14:creationId xmlns:p14="http://schemas.microsoft.com/office/powerpoint/2010/main" xmlns="" val="2572437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835CE85-8D03-4124-8D5E-D204AD9C9EFD}"/>
              </a:ext>
            </a:extLst>
          </p:cNvPr>
          <p:cNvSpPr txBox="1"/>
          <p:nvPr/>
        </p:nvSpPr>
        <p:spPr>
          <a:xfrm>
            <a:off x="207390" y="2865748"/>
            <a:ext cx="11660956" cy="923330"/>
          </a:xfrm>
          <a:prstGeom prst="rect">
            <a:avLst/>
          </a:prstGeom>
          <a:noFill/>
        </p:spPr>
        <p:txBody>
          <a:bodyPr wrap="square" rtlCol="0">
            <a:spAutoFit/>
          </a:bodyPr>
          <a:lstStyle/>
          <a:p>
            <a:r>
              <a:rPr lang="en-IN" sz="5400" dirty="0">
                <a:latin typeface="Algerian" panose="04020705040A02060702" pitchFamily="82" charset="0"/>
              </a:rPr>
              <a:t>OVERALL GLIMPSE OF OUR PROJECT</a:t>
            </a:r>
          </a:p>
        </p:txBody>
      </p:sp>
    </p:spTree>
    <p:extLst>
      <p:ext uri="{BB962C8B-B14F-4D97-AF65-F5344CB8AC3E}">
        <p14:creationId xmlns:p14="http://schemas.microsoft.com/office/powerpoint/2010/main" xmlns="" val="3226217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53E56ADB-DA60-4C12-B935-7F88992D828B}"/>
              </a:ext>
            </a:extLst>
          </p:cNvPr>
          <p:cNvPicPr>
            <a:picLocks noChangeAspect="1"/>
          </p:cNvPicPr>
          <p:nvPr/>
        </p:nvPicPr>
        <p:blipFill rotWithShape="1">
          <a:blip r:embed="rId2"/>
          <a:srcRect t="3333" r="927" b="10139"/>
          <a:stretch/>
        </p:blipFill>
        <p:spPr>
          <a:xfrm>
            <a:off x="473964" y="1188481"/>
            <a:ext cx="2533500" cy="4917043"/>
          </a:xfrm>
          <a:prstGeom prst="rect">
            <a:avLst/>
          </a:prstGeom>
        </p:spPr>
      </p:pic>
      <p:pic>
        <p:nvPicPr>
          <p:cNvPr id="9" name="Picture 8">
            <a:extLst>
              <a:ext uri="{FF2B5EF4-FFF2-40B4-BE49-F238E27FC236}">
                <a16:creationId xmlns:a16="http://schemas.microsoft.com/office/drawing/2014/main" xmlns="" id="{7950A244-9C43-48D8-8694-ED4CCC04E2C2}"/>
              </a:ext>
            </a:extLst>
          </p:cNvPr>
          <p:cNvPicPr>
            <a:picLocks noChangeAspect="1"/>
          </p:cNvPicPr>
          <p:nvPr/>
        </p:nvPicPr>
        <p:blipFill rotWithShape="1">
          <a:blip r:embed="rId3"/>
          <a:srcRect l="-1" t="3473" r="-617" b="10972"/>
          <a:stretch/>
        </p:blipFill>
        <p:spPr>
          <a:xfrm>
            <a:off x="3415870" y="1188481"/>
            <a:ext cx="2602201" cy="4917043"/>
          </a:xfrm>
          <a:prstGeom prst="rect">
            <a:avLst/>
          </a:prstGeom>
        </p:spPr>
      </p:pic>
      <p:pic>
        <p:nvPicPr>
          <p:cNvPr id="10" name="Picture 9">
            <a:extLst>
              <a:ext uri="{FF2B5EF4-FFF2-40B4-BE49-F238E27FC236}">
                <a16:creationId xmlns:a16="http://schemas.microsoft.com/office/drawing/2014/main" xmlns="" id="{B170E95C-47C9-4A40-ADAD-E8F9FCADE8B9}"/>
              </a:ext>
            </a:extLst>
          </p:cNvPr>
          <p:cNvPicPr>
            <a:picLocks noChangeAspect="1"/>
          </p:cNvPicPr>
          <p:nvPr/>
        </p:nvPicPr>
        <p:blipFill rotWithShape="1">
          <a:blip r:embed="rId4" cstate="print"/>
          <a:srcRect l="-1" t="3750" r="308" b="4584"/>
          <a:stretch/>
        </p:blipFill>
        <p:spPr>
          <a:xfrm>
            <a:off x="6426477" y="1188481"/>
            <a:ext cx="2485616" cy="5078968"/>
          </a:xfrm>
          <a:prstGeom prst="rect">
            <a:avLst/>
          </a:prstGeom>
        </p:spPr>
      </p:pic>
      <p:pic>
        <p:nvPicPr>
          <p:cNvPr id="11" name="Picture 10">
            <a:extLst>
              <a:ext uri="{FF2B5EF4-FFF2-40B4-BE49-F238E27FC236}">
                <a16:creationId xmlns:a16="http://schemas.microsoft.com/office/drawing/2014/main" xmlns="" id="{3944BB18-5855-4A94-A249-6E0020F123B6}"/>
              </a:ext>
            </a:extLst>
          </p:cNvPr>
          <p:cNvPicPr>
            <a:picLocks noChangeAspect="1"/>
          </p:cNvPicPr>
          <p:nvPr/>
        </p:nvPicPr>
        <p:blipFill rotWithShape="1">
          <a:blip r:embed="rId5"/>
          <a:srcRect t="4306" r="-309" b="3889"/>
          <a:stretch/>
        </p:blipFill>
        <p:spPr>
          <a:xfrm>
            <a:off x="9320499" y="1153834"/>
            <a:ext cx="2514258" cy="5113615"/>
          </a:xfrm>
          <a:prstGeom prst="rect">
            <a:avLst/>
          </a:prstGeom>
        </p:spPr>
      </p:pic>
      <p:sp>
        <p:nvSpPr>
          <p:cNvPr id="2" name="TextBox 1">
            <a:extLst>
              <a:ext uri="{FF2B5EF4-FFF2-40B4-BE49-F238E27FC236}">
                <a16:creationId xmlns:a16="http://schemas.microsoft.com/office/drawing/2014/main" xmlns="" id="{E719DE5D-EAD9-490B-A4F4-ACA7EAEA93DA}"/>
              </a:ext>
            </a:extLst>
          </p:cNvPr>
          <p:cNvSpPr txBox="1"/>
          <p:nvPr/>
        </p:nvSpPr>
        <p:spPr>
          <a:xfrm>
            <a:off x="3874417" y="354863"/>
            <a:ext cx="11079637" cy="646331"/>
          </a:xfrm>
          <a:prstGeom prst="rect">
            <a:avLst/>
          </a:prstGeom>
          <a:noFill/>
        </p:spPr>
        <p:txBody>
          <a:bodyPr wrap="square" rtlCol="0">
            <a:spAutoFit/>
          </a:bodyPr>
          <a:lstStyle/>
          <a:p>
            <a:r>
              <a:rPr lang="en-IN" sz="3600" dirty="0">
                <a:solidFill>
                  <a:schemeClr val="accent1"/>
                </a:solidFill>
              </a:rPr>
              <a:t>HEAD OF EDUCATION</a:t>
            </a:r>
          </a:p>
        </p:txBody>
      </p:sp>
    </p:spTree>
    <p:extLst>
      <p:ext uri="{BB962C8B-B14F-4D97-AF65-F5344CB8AC3E}">
        <p14:creationId xmlns:p14="http://schemas.microsoft.com/office/powerpoint/2010/main" xmlns="" val="933504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E2D326AC-C1CF-4F73-8CBF-2DD1877E7EB5}"/>
              </a:ext>
            </a:extLst>
          </p:cNvPr>
          <p:cNvSpPr txBox="1"/>
          <p:nvPr/>
        </p:nvSpPr>
        <p:spPr>
          <a:xfrm>
            <a:off x="542925" y="400050"/>
            <a:ext cx="3514725" cy="369332"/>
          </a:xfrm>
          <a:prstGeom prst="rect">
            <a:avLst/>
          </a:prstGeom>
          <a:noFill/>
        </p:spPr>
        <p:txBody>
          <a:bodyPr wrap="square" rtlCol="0">
            <a:spAutoFit/>
          </a:bodyPr>
          <a:lstStyle/>
          <a:p>
            <a:r>
              <a:rPr lang="en-IN" b="1" dirty="0"/>
              <a:t>DISTRICT OVERALL RATING:</a:t>
            </a:r>
          </a:p>
        </p:txBody>
      </p:sp>
      <p:pic>
        <p:nvPicPr>
          <p:cNvPr id="4" name="Picture 3">
            <a:extLst>
              <a:ext uri="{FF2B5EF4-FFF2-40B4-BE49-F238E27FC236}">
                <a16:creationId xmlns:a16="http://schemas.microsoft.com/office/drawing/2014/main" xmlns="" id="{D9CC3B39-72CB-43E6-9BE6-8304C4083E13}"/>
              </a:ext>
            </a:extLst>
          </p:cNvPr>
          <p:cNvPicPr>
            <a:picLocks noChangeAspect="1"/>
          </p:cNvPicPr>
          <p:nvPr/>
        </p:nvPicPr>
        <p:blipFill rotWithShape="1">
          <a:blip r:embed="rId2"/>
          <a:srcRect l="-1" t="3473" r="1543" b="5138"/>
          <a:stretch/>
        </p:blipFill>
        <p:spPr>
          <a:xfrm>
            <a:off x="1576387" y="933449"/>
            <a:ext cx="2604408" cy="5372101"/>
          </a:xfrm>
          <a:prstGeom prst="rect">
            <a:avLst/>
          </a:prstGeom>
        </p:spPr>
      </p:pic>
      <p:pic>
        <p:nvPicPr>
          <p:cNvPr id="5" name="Picture 4">
            <a:extLst>
              <a:ext uri="{FF2B5EF4-FFF2-40B4-BE49-F238E27FC236}">
                <a16:creationId xmlns:a16="http://schemas.microsoft.com/office/drawing/2014/main" xmlns="" id="{DD2D8C47-4881-40EF-A626-C523D7F97AEA}"/>
              </a:ext>
            </a:extLst>
          </p:cNvPr>
          <p:cNvPicPr>
            <a:picLocks noChangeAspect="1"/>
          </p:cNvPicPr>
          <p:nvPr/>
        </p:nvPicPr>
        <p:blipFill rotWithShape="1">
          <a:blip r:embed="rId3"/>
          <a:srcRect t="2638" r="-1748" b="2916"/>
          <a:stretch/>
        </p:blipFill>
        <p:spPr>
          <a:xfrm>
            <a:off x="4735711" y="933449"/>
            <a:ext cx="1980797" cy="5524501"/>
          </a:xfrm>
          <a:prstGeom prst="rect">
            <a:avLst/>
          </a:prstGeom>
        </p:spPr>
      </p:pic>
      <p:pic>
        <p:nvPicPr>
          <p:cNvPr id="6" name="Picture 5">
            <a:extLst>
              <a:ext uri="{FF2B5EF4-FFF2-40B4-BE49-F238E27FC236}">
                <a16:creationId xmlns:a16="http://schemas.microsoft.com/office/drawing/2014/main" xmlns="" id="{5B880B18-ECBF-4FF2-9830-53C4D03E1114}"/>
              </a:ext>
            </a:extLst>
          </p:cNvPr>
          <p:cNvPicPr>
            <a:picLocks noChangeAspect="1"/>
          </p:cNvPicPr>
          <p:nvPr/>
        </p:nvPicPr>
        <p:blipFill rotWithShape="1">
          <a:blip r:embed="rId4"/>
          <a:srcRect t="3884" r="140" b="4578"/>
          <a:stretch/>
        </p:blipFill>
        <p:spPr>
          <a:xfrm>
            <a:off x="7086600" y="947560"/>
            <a:ext cx="2705100" cy="5510389"/>
          </a:xfrm>
          <a:prstGeom prst="rect">
            <a:avLst/>
          </a:prstGeom>
        </p:spPr>
      </p:pic>
    </p:spTree>
    <p:extLst>
      <p:ext uri="{BB962C8B-B14F-4D97-AF65-F5344CB8AC3E}">
        <p14:creationId xmlns:p14="http://schemas.microsoft.com/office/powerpoint/2010/main" xmlns="" val="987733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370" y="274638"/>
            <a:ext cx="3556001" cy="697819"/>
          </a:xfrm>
        </p:spPr>
        <p:txBody>
          <a:bodyPr>
            <a:normAutofit fontScale="90000"/>
          </a:bodyPr>
          <a:lstStyle/>
          <a:p>
            <a:r>
              <a:rPr lang="en-US" dirty="0">
                <a:solidFill>
                  <a:srgbClr val="C00000"/>
                </a:solidFill>
                <a:latin typeface="Times New Roman" panose="02020603050405020304" pitchFamily="18" charset="0"/>
                <a:cs typeface="Times New Roman" panose="02020603050405020304" pitchFamily="18" charset="0"/>
              </a:rPr>
              <a:t>LOGIN PAGE</a:t>
            </a:r>
          </a:p>
        </p:txBody>
      </p:sp>
      <p:sp>
        <p:nvSpPr>
          <p:cNvPr id="3" name="TextBox 2"/>
          <p:cNvSpPr txBox="1"/>
          <p:nvPr/>
        </p:nvSpPr>
        <p:spPr>
          <a:xfrm>
            <a:off x="4539131" y="5869246"/>
            <a:ext cx="2525485" cy="369332"/>
          </a:xfrm>
          <a:prstGeom prst="rect">
            <a:avLst/>
          </a:prstGeom>
          <a:noFill/>
        </p:spPr>
        <p:txBody>
          <a:bodyPr wrap="square" rtlCol="0">
            <a:spAutoFit/>
          </a:bodyPr>
          <a:lstStyle/>
          <a:p>
            <a:r>
              <a:rPr lang="en-US" dirty="0"/>
              <a:t>FORGOT PASSWORD</a:t>
            </a:r>
          </a:p>
        </p:txBody>
      </p:sp>
      <p:sp>
        <p:nvSpPr>
          <p:cNvPr id="4" name="TextBox 3"/>
          <p:cNvSpPr txBox="1"/>
          <p:nvPr/>
        </p:nvSpPr>
        <p:spPr>
          <a:xfrm>
            <a:off x="7600111" y="5869246"/>
            <a:ext cx="4434839" cy="369332"/>
          </a:xfrm>
          <a:prstGeom prst="rect">
            <a:avLst/>
          </a:prstGeom>
          <a:noFill/>
        </p:spPr>
        <p:txBody>
          <a:bodyPr wrap="square" rtlCol="0">
            <a:spAutoFit/>
          </a:bodyPr>
          <a:lstStyle/>
          <a:p>
            <a:r>
              <a:rPr lang="en-US" dirty="0"/>
              <a:t>NEW INSTITUTION- new  institution registration</a:t>
            </a:r>
          </a:p>
        </p:txBody>
      </p:sp>
      <p:pic>
        <p:nvPicPr>
          <p:cNvPr id="1027" name="Picture 3"/>
          <p:cNvPicPr>
            <a:picLocks noChangeAspect="1" noChangeArrowheads="1"/>
          </p:cNvPicPr>
          <p:nvPr/>
        </p:nvPicPr>
        <p:blipFill>
          <a:blip r:embed="rId2" cstate="print"/>
          <a:srcRect/>
          <a:stretch>
            <a:fillRect/>
          </a:stretch>
        </p:blipFill>
        <p:spPr bwMode="auto">
          <a:xfrm>
            <a:off x="4441370" y="1704208"/>
            <a:ext cx="2402808" cy="3921677"/>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8423329" y="1659516"/>
            <a:ext cx="2471980" cy="3966369"/>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xmlns="" id="{1F0DC178-B818-420A-AE1F-3C3E23294FFB}"/>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46870" y="1704208"/>
            <a:ext cx="2402807" cy="3969013"/>
          </a:xfrm>
          <a:prstGeom prst="rect">
            <a:avLst/>
          </a:prstGeom>
        </p:spPr>
      </p:pic>
      <p:sp>
        <p:nvSpPr>
          <p:cNvPr id="7" name="TextBox 6">
            <a:extLst>
              <a:ext uri="{FF2B5EF4-FFF2-40B4-BE49-F238E27FC236}">
                <a16:creationId xmlns:a16="http://schemas.microsoft.com/office/drawing/2014/main" xmlns="" id="{557AC088-B624-4FBF-A701-D2B5CF56354D}"/>
              </a:ext>
            </a:extLst>
          </p:cNvPr>
          <p:cNvSpPr txBox="1"/>
          <p:nvPr/>
        </p:nvSpPr>
        <p:spPr>
          <a:xfrm>
            <a:off x="1252687" y="5869246"/>
            <a:ext cx="2750949" cy="369332"/>
          </a:xfrm>
          <a:prstGeom prst="rect">
            <a:avLst/>
          </a:prstGeom>
          <a:noFill/>
        </p:spPr>
        <p:txBody>
          <a:bodyPr wrap="square" rtlCol="0">
            <a:spAutoFit/>
          </a:bodyPr>
          <a:lstStyle/>
          <a:p>
            <a:r>
              <a:rPr lang="en-IN" dirty="0"/>
              <a:t>LOGIN</a:t>
            </a:r>
          </a:p>
        </p:txBody>
      </p:sp>
    </p:spTree>
    <p:extLst>
      <p:ext uri="{BB962C8B-B14F-4D97-AF65-F5344CB8AC3E}">
        <p14:creationId xmlns:p14="http://schemas.microsoft.com/office/powerpoint/2010/main" xmlns="" val="2488691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2921" y="-204651"/>
            <a:ext cx="7214423" cy="1143000"/>
          </a:xfrm>
        </p:spPr>
        <p:txBody>
          <a:bodyPr/>
          <a:lstStyle/>
          <a:p>
            <a:r>
              <a:rPr lang="en-US" dirty="0">
                <a:solidFill>
                  <a:srgbClr val="C00000"/>
                </a:solidFill>
                <a:latin typeface="Times New Roman" panose="02020603050405020304" pitchFamily="18" charset="0"/>
                <a:cs typeface="Times New Roman" panose="02020603050405020304" pitchFamily="18" charset="0"/>
              </a:rPr>
              <a:t>HEAD OF EDUCATION</a:t>
            </a:r>
          </a:p>
        </p:txBody>
      </p:sp>
      <p:sp>
        <p:nvSpPr>
          <p:cNvPr id="3" name="TextBox 2"/>
          <p:cNvSpPr txBox="1"/>
          <p:nvPr/>
        </p:nvSpPr>
        <p:spPr>
          <a:xfrm>
            <a:off x="2488474" y="938349"/>
            <a:ext cx="8061960" cy="523220"/>
          </a:xfrm>
          <a:prstGeom prst="rect">
            <a:avLst/>
          </a:prstGeom>
          <a:noFill/>
        </p:spPr>
        <p:txBody>
          <a:bodyPr wrap="square" rtlCol="0">
            <a:spAutoFit/>
          </a:bodyPr>
          <a:lstStyle/>
          <a:p>
            <a:r>
              <a:rPr lang="en-US" sz="2800" dirty="0"/>
              <a:t>ASSIGN TASK  - Tasks </a:t>
            </a:r>
            <a:r>
              <a:rPr lang="en-US" sz="2800"/>
              <a:t>are assigned </a:t>
            </a:r>
            <a:r>
              <a:rPr lang="en-US" sz="2800" dirty="0"/>
              <a:t>by the admin </a:t>
            </a:r>
          </a:p>
        </p:txBody>
      </p:sp>
      <p:pic>
        <p:nvPicPr>
          <p:cNvPr id="2050" name="Picture 2"/>
          <p:cNvPicPr>
            <a:picLocks noChangeAspect="1" noChangeArrowheads="1"/>
          </p:cNvPicPr>
          <p:nvPr/>
        </p:nvPicPr>
        <p:blipFill>
          <a:blip r:embed="rId2" cstate="print"/>
          <a:srcRect/>
          <a:stretch>
            <a:fillRect/>
          </a:stretch>
        </p:blipFill>
        <p:spPr bwMode="auto">
          <a:xfrm>
            <a:off x="4436659" y="1705233"/>
            <a:ext cx="2952682" cy="4893276"/>
          </a:xfrm>
          <a:prstGeom prst="rect">
            <a:avLst/>
          </a:prstGeom>
          <a:noFill/>
          <a:ln w="9525">
            <a:noFill/>
            <a:miter lim="800000"/>
            <a:headEnd/>
            <a:tailEnd/>
          </a:ln>
          <a:effectLst/>
        </p:spPr>
      </p:pic>
    </p:spTree>
    <p:extLst>
      <p:ext uri="{BB962C8B-B14F-4D97-AF65-F5344CB8AC3E}">
        <p14:creationId xmlns:p14="http://schemas.microsoft.com/office/powerpoint/2010/main" xmlns="" val="13521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790" y="320747"/>
            <a:ext cx="10363200" cy="539410"/>
          </a:xfrm>
        </p:spPr>
        <p:txBody>
          <a:bodyPr>
            <a:normAutofit fontScale="90000"/>
          </a:bodyPr>
          <a:lstStyle/>
          <a:p>
            <a:r>
              <a:rPr lang="en-US" dirty="0">
                <a:solidFill>
                  <a:srgbClr val="C00000"/>
                </a:solidFill>
                <a:latin typeface="Times New Roman" panose="02020603050405020304" pitchFamily="18" charset="0"/>
                <a:cs typeface="Times New Roman" panose="02020603050405020304" pitchFamily="18" charset="0"/>
              </a:rPr>
              <a:t>                         HEAD OF EDUCATION</a:t>
            </a:r>
          </a:p>
        </p:txBody>
      </p:sp>
      <p:sp>
        <p:nvSpPr>
          <p:cNvPr id="3" name="TextBox 2"/>
          <p:cNvSpPr txBox="1"/>
          <p:nvPr/>
        </p:nvSpPr>
        <p:spPr>
          <a:xfrm>
            <a:off x="890548" y="964993"/>
            <a:ext cx="9811908" cy="461665"/>
          </a:xfrm>
          <a:prstGeom prst="rect">
            <a:avLst/>
          </a:prstGeom>
          <a:noFill/>
        </p:spPr>
        <p:txBody>
          <a:bodyPr wrap="square" rtlCol="0">
            <a:spAutoFit/>
          </a:bodyPr>
          <a:lstStyle/>
          <a:p>
            <a:r>
              <a:rPr lang="en-US" sz="2400" dirty="0"/>
              <a:t>VIEW ASSIGNED TASK-  Status of the task assigned by admin will be displayed here</a:t>
            </a:r>
          </a:p>
        </p:txBody>
      </p:sp>
      <p:pic>
        <p:nvPicPr>
          <p:cNvPr id="3074" name="Picture 2"/>
          <p:cNvPicPr>
            <a:picLocks noChangeAspect="1" noChangeArrowheads="1"/>
          </p:cNvPicPr>
          <p:nvPr/>
        </p:nvPicPr>
        <p:blipFill>
          <a:blip r:embed="rId2" cstate="print"/>
          <a:srcRect/>
          <a:stretch>
            <a:fillRect/>
          </a:stretch>
        </p:blipFill>
        <p:spPr bwMode="auto">
          <a:xfrm>
            <a:off x="4965590" y="1602170"/>
            <a:ext cx="2634493" cy="5145080"/>
          </a:xfrm>
          <a:prstGeom prst="rect">
            <a:avLst/>
          </a:prstGeom>
          <a:noFill/>
          <a:ln w="9525">
            <a:noFill/>
            <a:miter lim="800000"/>
            <a:headEnd/>
            <a:tailEnd/>
          </a:ln>
          <a:effectLst/>
        </p:spPr>
      </p:pic>
    </p:spTree>
    <p:extLst>
      <p:ext uri="{BB962C8B-B14F-4D97-AF65-F5344CB8AC3E}">
        <p14:creationId xmlns:p14="http://schemas.microsoft.com/office/powerpoint/2010/main" xmlns="" val="1343844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0208" y="-195625"/>
            <a:ext cx="11498798" cy="1143000"/>
          </a:xfrm>
        </p:spPr>
        <p:txBody>
          <a:bodyPr>
            <a:normAutofit/>
          </a:bodyPr>
          <a:lstStyle/>
          <a:p>
            <a:r>
              <a:rPr lang="en-US" sz="3600" dirty="0">
                <a:solidFill>
                  <a:srgbClr val="C00000"/>
                </a:solidFill>
                <a:latin typeface="Times New Roman" panose="02020603050405020304" pitchFamily="18" charset="0"/>
                <a:cs typeface="Times New Roman" panose="02020603050405020304" pitchFamily="18" charset="0"/>
              </a:rPr>
              <a:t>HEAD OF EDUCATION</a:t>
            </a:r>
          </a:p>
        </p:txBody>
      </p:sp>
      <p:sp>
        <p:nvSpPr>
          <p:cNvPr id="3" name="TextBox 2"/>
          <p:cNvSpPr txBox="1"/>
          <p:nvPr/>
        </p:nvSpPr>
        <p:spPr>
          <a:xfrm>
            <a:off x="492981" y="940526"/>
            <a:ext cx="10976207" cy="523220"/>
          </a:xfrm>
          <a:prstGeom prst="rect">
            <a:avLst/>
          </a:prstGeom>
          <a:noFill/>
        </p:spPr>
        <p:txBody>
          <a:bodyPr wrap="square" rtlCol="0">
            <a:spAutoFit/>
          </a:bodyPr>
          <a:lstStyle/>
          <a:p>
            <a:r>
              <a:rPr lang="en-US" sz="2800" dirty="0"/>
              <a:t>VIEW FEEDBACKS- The admin can view the Feedbacks and Rating</a:t>
            </a:r>
          </a:p>
        </p:txBody>
      </p:sp>
      <p:pic>
        <p:nvPicPr>
          <p:cNvPr id="4098" name="Picture 2"/>
          <p:cNvPicPr>
            <a:picLocks noChangeAspect="1" noChangeArrowheads="1"/>
          </p:cNvPicPr>
          <p:nvPr/>
        </p:nvPicPr>
        <p:blipFill>
          <a:blip r:embed="rId2" cstate="print"/>
          <a:srcRect/>
          <a:stretch>
            <a:fillRect/>
          </a:stretch>
        </p:blipFill>
        <p:spPr bwMode="auto">
          <a:xfrm>
            <a:off x="492981" y="1677725"/>
            <a:ext cx="2142527" cy="4309067"/>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3442807" y="1677725"/>
            <a:ext cx="2357627" cy="4239749"/>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cstate="print"/>
          <a:srcRect/>
          <a:stretch>
            <a:fillRect/>
          </a:stretch>
        </p:blipFill>
        <p:spPr bwMode="auto">
          <a:xfrm>
            <a:off x="6458921" y="1677724"/>
            <a:ext cx="2049741" cy="4239749"/>
          </a:xfrm>
          <a:prstGeom prst="rect">
            <a:avLst/>
          </a:prstGeom>
          <a:noFill/>
          <a:ln w="9525">
            <a:noFill/>
            <a:miter lim="800000"/>
            <a:headEnd/>
            <a:tailEnd/>
          </a:ln>
          <a:effectLst/>
        </p:spPr>
      </p:pic>
      <p:pic>
        <p:nvPicPr>
          <p:cNvPr id="4101" name="Picture 5"/>
          <p:cNvPicPr>
            <a:picLocks noChangeAspect="1" noChangeArrowheads="1"/>
          </p:cNvPicPr>
          <p:nvPr/>
        </p:nvPicPr>
        <p:blipFill>
          <a:blip r:embed="rId5" cstate="print"/>
          <a:srcRect/>
          <a:stretch>
            <a:fillRect/>
          </a:stretch>
        </p:blipFill>
        <p:spPr bwMode="auto">
          <a:xfrm>
            <a:off x="9189801" y="1677724"/>
            <a:ext cx="2165178" cy="4309067"/>
          </a:xfrm>
          <a:prstGeom prst="rect">
            <a:avLst/>
          </a:prstGeom>
          <a:noFill/>
          <a:ln w="9525">
            <a:noFill/>
            <a:miter lim="800000"/>
            <a:headEnd/>
            <a:tailEnd/>
          </a:ln>
          <a:effectLst/>
        </p:spPr>
      </p:pic>
    </p:spTree>
    <p:extLst>
      <p:ext uri="{BB962C8B-B14F-4D97-AF65-F5344CB8AC3E}">
        <p14:creationId xmlns:p14="http://schemas.microsoft.com/office/powerpoint/2010/main" xmlns="" val="3727956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02285"/>
          </a:xfrm>
        </p:spPr>
        <p:txBody>
          <a:bodyPr>
            <a:normAutofit fontScale="90000"/>
          </a:bodyPr>
          <a:lstStyle/>
          <a:p>
            <a:r>
              <a:rPr lang="en-US" dirty="0">
                <a:solidFill>
                  <a:schemeClr val="accent1"/>
                </a:solidFill>
              </a:rPr>
              <a:t>			HEAD OF EDUCATION</a:t>
            </a:r>
          </a:p>
        </p:txBody>
      </p:sp>
      <p:sp>
        <p:nvSpPr>
          <p:cNvPr id="5" name="Content Placeholder 4">
            <a:extLst>
              <a:ext uri="{FF2B5EF4-FFF2-40B4-BE49-F238E27FC236}">
                <a16:creationId xmlns:a16="http://schemas.microsoft.com/office/drawing/2014/main" xmlns="" id="{742F7517-D86D-426D-B808-C23D6AA30002}"/>
              </a:ext>
            </a:extLst>
          </p:cNvPr>
          <p:cNvSpPr>
            <a:spLocks noGrp="1"/>
          </p:cNvSpPr>
          <p:nvPr>
            <p:ph sz="quarter" idx="1"/>
          </p:nvPr>
        </p:nvSpPr>
        <p:spPr>
          <a:xfrm>
            <a:off x="375138" y="1039446"/>
            <a:ext cx="11207262" cy="5543916"/>
          </a:xfrm>
        </p:spPr>
        <p:txBody>
          <a:bodyPr/>
          <a:lstStyle/>
          <a:p>
            <a:pPr marL="0" indent="0">
              <a:buNone/>
            </a:pPr>
            <a:r>
              <a:rPr lang="en-IN" dirty="0"/>
              <a:t>Add Criteria: </a:t>
            </a:r>
            <a:r>
              <a:rPr lang="en-IN" dirty="0" err="1"/>
              <a:t>Criterias</a:t>
            </a:r>
            <a:r>
              <a:rPr lang="en-IN" dirty="0"/>
              <a:t> can be added if needed.</a:t>
            </a:r>
          </a:p>
        </p:txBody>
      </p:sp>
      <p:pic>
        <p:nvPicPr>
          <p:cNvPr id="7" name="Picture 6">
            <a:extLst>
              <a:ext uri="{FF2B5EF4-FFF2-40B4-BE49-F238E27FC236}">
                <a16:creationId xmlns:a16="http://schemas.microsoft.com/office/drawing/2014/main" xmlns="" id="{29548BC3-E9FA-4F36-BE2C-AFBDABC4BD7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83671" y="1711570"/>
            <a:ext cx="2383007" cy="4583723"/>
          </a:xfrm>
          <a:prstGeom prst="rect">
            <a:avLst/>
          </a:prstGeom>
        </p:spPr>
      </p:pic>
      <p:pic>
        <p:nvPicPr>
          <p:cNvPr id="9" name="Picture 8">
            <a:extLst>
              <a:ext uri="{FF2B5EF4-FFF2-40B4-BE49-F238E27FC236}">
                <a16:creationId xmlns:a16="http://schemas.microsoft.com/office/drawing/2014/main" xmlns="" id="{1D3DFF51-92D1-4F21-8F11-1D0EC4F66D8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55059" y="1711571"/>
            <a:ext cx="2383007" cy="45837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PROBLEM STATEMMENT  -KB185   (Cont…)</a:t>
            </a:r>
            <a:endParaRPr lang="en-US" dirty="0"/>
          </a:p>
        </p:txBody>
      </p:sp>
      <p:sp>
        <p:nvSpPr>
          <p:cNvPr id="3" name="Content Placeholder 2"/>
          <p:cNvSpPr>
            <a:spLocks noGrp="1"/>
          </p:cNvSpPr>
          <p:nvPr>
            <p:ph sz="quarter" idx="1"/>
          </p:nvPr>
        </p:nvSpPr>
        <p:spPr/>
        <p:txBody>
          <a:bodyPr>
            <a:normAutofit fontScale="92500" lnSpcReduction="10000"/>
          </a:bodyPr>
          <a:lstStyle/>
          <a:p>
            <a:pPr fontAlgn="base">
              <a:lnSpc>
                <a:spcPct val="150000"/>
              </a:lnSpc>
            </a:pPr>
            <a:r>
              <a:rPr lang="en-US" sz="2400" dirty="0">
                <a:latin typeface="Book Antiqua" pitchFamily="18" charset="0"/>
              </a:rPr>
              <a:t>Requirements:</a:t>
            </a:r>
          </a:p>
          <a:p>
            <a:pPr lvl="1" fontAlgn="base">
              <a:lnSpc>
                <a:spcPct val="150000"/>
              </a:lnSpc>
            </a:pPr>
            <a:r>
              <a:rPr lang="en-US" dirty="0">
                <a:latin typeface="Book Antiqua" pitchFamily="18" charset="0"/>
              </a:rPr>
              <a:t>A mobile-based application needs to be developed which can be accessed on any mobile operating system like Android, Apple etc.</a:t>
            </a:r>
          </a:p>
          <a:p>
            <a:pPr lvl="1" fontAlgn="base">
              <a:lnSpc>
                <a:spcPct val="150000"/>
              </a:lnSpc>
            </a:pPr>
            <a:r>
              <a:rPr lang="en-US" dirty="0">
                <a:latin typeface="Book Antiqua" pitchFamily="18" charset="0"/>
              </a:rPr>
              <a:t>Application should be capable of capturing the GPS location of the user.</a:t>
            </a:r>
          </a:p>
          <a:p>
            <a:pPr lvl="1" fontAlgn="base">
              <a:lnSpc>
                <a:spcPct val="150000"/>
              </a:lnSpc>
            </a:pPr>
            <a:r>
              <a:rPr lang="en-US" dirty="0">
                <a:latin typeface="Book Antiqua" pitchFamily="18" charset="0"/>
              </a:rPr>
              <a:t>The app should have pre-defined questionnaire that should be used by the visiting officers for rating the quality of teaching.</a:t>
            </a:r>
          </a:p>
          <a:p>
            <a:pPr lvl="1" fontAlgn="base">
              <a:lnSpc>
                <a:spcPct val="150000"/>
              </a:lnSpc>
            </a:pPr>
            <a:r>
              <a:rPr lang="en-US" dirty="0">
                <a:latin typeface="Book Antiqua" pitchFamily="18" charset="0"/>
              </a:rPr>
              <a:t>A website should be developed to upload the visit reports.</a:t>
            </a:r>
          </a:p>
          <a:p>
            <a:pPr lvl="1" fontAlgn="base">
              <a:lnSpc>
                <a:spcPct val="150000"/>
              </a:lnSpc>
            </a:pPr>
            <a:r>
              <a:rPr lang="en-US" dirty="0">
                <a:latin typeface="Book Antiqua" pitchFamily="18" charset="0"/>
              </a:rPr>
              <a:t>A dash board based on the website should be provided to generate various reports based on the class room observation data."</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02285"/>
          </a:xfrm>
        </p:spPr>
        <p:txBody>
          <a:bodyPr>
            <a:normAutofit fontScale="90000"/>
          </a:bodyPr>
          <a:lstStyle/>
          <a:p>
            <a:r>
              <a:rPr lang="en-US" dirty="0">
                <a:solidFill>
                  <a:schemeClr val="accent1"/>
                </a:solidFill>
              </a:rPr>
              <a:t>			HEAD OF EDUCATION</a:t>
            </a:r>
          </a:p>
        </p:txBody>
      </p:sp>
      <p:sp>
        <p:nvSpPr>
          <p:cNvPr id="5" name="Content Placeholder 4">
            <a:extLst>
              <a:ext uri="{FF2B5EF4-FFF2-40B4-BE49-F238E27FC236}">
                <a16:creationId xmlns:a16="http://schemas.microsoft.com/office/drawing/2014/main" xmlns="" id="{742F7517-D86D-426D-B808-C23D6AA30002}"/>
              </a:ext>
            </a:extLst>
          </p:cNvPr>
          <p:cNvSpPr>
            <a:spLocks noGrp="1"/>
          </p:cNvSpPr>
          <p:nvPr>
            <p:ph sz="quarter" idx="1"/>
          </p:nvPr>
        </p:nvSpPr>
        <p:spPr>
          <a:xfrm>
            <a:off x="375138" y="1039446"/>
            <a:ext cx="11207262" cy="5543916"/>
          </a:xfrm>
        </p:spPr>
        <p:txBody>
          <a:bodyPr/>
          <a:lstStyle/>
          <a:p>
            <a:pPr marL="0" indent="0">
              <a:buNone/>
            </a:pPr>
            <a:r>
              <a:rPr lang="en-IN" dirty="0"/>
              <a:t>Modify Criteria: </a:t>
            </a:r>
            <a:r>
              <a:rPr lang="en-IN" dirty="0" err="1"/>
              <a:t>Criterias</a:t>
            </a:r>
            <a:r>
              <a:rPr lang="en-IN" dirty="0"/>
              <a:t> can be modified if needed.</a:t>
            </a:r>
          </a:p>
        </p:txBody>
      </p:sp>
      <p:pic>
        <p:nvPicPr>
          <p:cNvPr id="4" name="Picture 3">
            <a:extLst>
              <a:ext uri="{FF2B5EF4-FFF2-40B4-BE49-F238E27FC236}">
                <a16:creationId xmlns:a16="http://schemas.microsoft.com/office/drawing/2014/main" xmlns="" id="{FD2A8546-A2F6-40B4-85C8-B1B070D67951}"/>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360246" y="1650146"/>
            <a:ext cx="2452319" cy="4836623"/>
          </a:xfrm>
          <a:prstGeom prst="rect">
            <a:avLst/>
          </a:prstGeom>
        </p:spPr>
      </p:pic>
      <p:pic>
        <p:nvPicPr>
          <p:cNvPr id="8" name="Picture 7">
            <a:extLst>
              <a:ext uri="{FF2B5EF4-FFF2-40B4-BE49-F238E27FC236}">
                <a16:creationId xmlns:a16="http://schemas.microsoft.com/office/drawing/2014/main" xmlns="" id="{AD89CE0A-A631-4883-B838-17CC7DCBE48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10104" y="1650146"/>
            <a:ext cx="2423845" cy="4836623"/>
          </a:xfrm>
          <a:prstGeom prst="rect">
            <a:avLst/>
          </a:prstGeom>
        </p:spPr>
      </p:pic>
    </p:spTree>
    <p:extLst>
      <p:ext uri="{BB962C8B-B14F-4D97-AF65-F5344CB8AC3E}">
        <p14:creationId xmlns:p14="http://schemas.microsoft.com/office/powerpoint/2010/main" xmlns="" val="879580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5106" y="0"/>
            <a:ext cx="12265045" cy="827903"/>
          </a:xfrm>
        </p:spPr>
        <p:txBody>
          <a:bodyPr/>
          <a:lstStyle/>
          <a:p>
            <a:r>
              <a:rPr lang="en-US" dirty="0">
                <a:solidFill>
                  <a:srgbClr val="C00000"/>
                </a:solidFill>
              </a:rPr>
              <a:t>HEAD OF EDUCATION </a:t>
            </a:r>
          </a:p>
        </p:txBody>
      </p:sp>
      <p:sp>
        <p:nvSpPr>
          <p:cNvPr id="3" name="TextBox 2"/>
          <p:cNvSpPr txBox="1"/>
          <p:nvPr/>
        </p:nvSpPr>
        <p:spPr>
          <a:xfrm>
            <a:off x="408577" y="827903"/>
            <a:ext cx="8862644" cy="523220"/>
          </a:xfrm>
          <a:prstGeom prst="rect">
            <a:avLst/>
          </a:prstGeom>
          <a:noFill/>
        </p:spPr>
        <p:txBody>
          <a:bodyPr wrap="square" rtlCol="0">
            <a:spAutoFit/>
          </a:bodyPr>
          <a:lstStyle/>
          <a:p>
            <a:r>
              <a:rPr lang="en-US" sz="2800" dirty="0"/>
              <a:t>ADD NEW INSTITUTION- Verification of new institution is done.</a:t>
            </a:r>
          </a:p>
        </p:txBody>
      </p:sp>
      <p:pic>
        <p:nvPicPr>
          <p:cNvPr id="5122" name="Picture 2"/>
          <p:cNvPicPr>
            <a:picLocks noChangeAspect="1" noChangeArrowheads="1"/>
          </p:cNvPicPr>
          <p:nvPr/>
        </p:nvPicPr>
        <p:blipFill>
          <a:blip r:embed="rId2" cstate="print"/>
          <a:srcRect/>
          <a:stretch>
            <a:fillRect/>
          </a:stretch>
        </p:blipFill>
        <p:spPr bwMode="auto">
          <a:xfrm>
            <a:off x="4722178" y="1303645"/>
            <a:ext cx="2580322" cy="5109856"/>
          </a:xfrm>
          <a:prstGeom prst="rect">
            <a:avLst/>
          </a:prstGeom>
          <a:noFill/>
          <a:ln w="9525">
            <a:noFill/>
            <a:miter lim="800000"/>
            <a:headEnd/>
            <a:tailEnd/>
          </a:ln>
          <a:effectLst/>
        </p:spPr>
      </p:pic>
    </p:spTree>
    <p:extLst>
      <p:ext uri="{BB962C8B-B14F-4D97-AF65-F5344CB8AC3E}">
        <p14:creationId xmlns:p14="http://schemas.microsoft.com/office/powerpoint/2010/main" xmlns="" val="1391435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02285"/>
          </a:xfrm>
        </p:spPr>
        <p:txBody>
          <a:bodyPr>
            <a:normAutofit fontScale="90000"/>
          </a:bodyPr>
          <a:lstStyle/>
          <a:p>
            <a:r>
              <a:rPr lang="en-US" dirty="0">
                <a:solidFill>
                  <a:schemeClr val="accent1"/>
                </a:solidFill>
              </a:rPr>
              <a:t>			HEAD OF EDUCATION</a:t>
            </a:r>
          </a:p>
        </p:txBody>
      </p:sp>
      <p:sp>
        <p:nvSpPr>
          <p:cNvPr id="5" name="Content Placeholder 4">
            <a:extLst>
              <a:ext uri="{FF2B5EF4-FFF2-40B4-BE49-F238E27FC236}">
                <a16:creationId xmlns:a16="http://schemas.microsoft.com/office/drawing/2014/main" xmlns="" id="{742F7517-D86D-426D-B808-C23D6AA30002}"/>
              </a:ext>
            </a:extLst>
          </p:cNvPr>
          <p:cNvSpPr>
            <a:spLocks noGrp="1"/>
          </p:cNvSpPr>
          <p:nvPr>
            <p:ph sz="quarter" idx="1"/>
          </p:nvPr>
        </p:nvSpPr>
        <p:spPr>
          <a:xfrm>
            <a:off x="375138" y="1039446"/>
            <a:ext cx="11207262" cy="5543916"/>
          </a:xfrm>
        </p:spPr>
        <p:txBody>
          <a:bodyPr/>
          <a:lstStyle/>
          <a:p>
            <a:pPr marL="0" indent="0">
              <a:buNone/>
            </a:pPr>
            <a:r>
              <a:rPr lang="en-IN" dirty="0"/>
              <a:t>Create New User: New users can be created.</a:t>
            </a:r>
          </a:p>
        </p:txBody>
      </p:sp>
      <p:pic>
        <p:nvPicPr>
          <p:cNvPr id="6" name="Picture 5">
            <a:extLst>
              <a:ext uri="{FF2B5EF4-FFF2-40B4-BE49-F238E27FC236}">
                <a16:creationId xmlns:a16="http://schemas.microsoft.com/office/drawing/2014/main" xmlns="" id="{6F08EC42-B5AC-40B1-9545-BADD5611951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20599" y="1579187"/>
            <a:ext cx="2750802" cy="4759090"/>
          </a:xfrm>
          <a:prstGeom prst="rect">
            <a:avLst/>
          </a:prstGeom>
        </p:spPr>
      </p:pic>
    </p:spTree>
    <p:extLst>
      <p:ext uri="{BB962C8B-B14F-4D97-AF65-F5344CB8AC3E}">
        <p14:creationId xmlns:p14="http://schemas.microsoft.com/office/powerpoint/2010/main" xmlns="" val="2360596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10363200" cy="702285"/>
          </a:xfrm>
        </p:spPr>
        <p:txBody>
          <a:bodyPr>
            <a:normAutofit fontScale="90000"/>
          </a:bodyPr>
          <a:lstStyle/>
          <a:p>
            <a:r>
              <a:rPr lang="en-US" dirty="0">
                <a:solidFill>
                  <a:schemeClr val="accent1"/>
                </a:solidFill>
              </a:rPr>
              <a:t>			HEAD OF EDUCATION</a:t>
            </a:r>
          </a:p>
        </p:txBody>
      </p:sp>
      <p:sp>
        <p:nvSpPr>
          <p:cNvPr id="5" name="Content Placeholder 4">
            <a:extLst>
              <a:ext uri="{FF2B5EF4-FFF2-40B4-BE49-F238E27FC236}">
                <a16:creationId xmlns:a16="http://schemas.microsoft.com/office/drawing/2014/main" xmlns="" id="{742F7517-D86D-426D-B808-C23D6AA30002}"/>
              </a:ext>
            </a:extLst>
          </p:cNvPr>
          <p:cNvSpPr>
            <a:spLocks noGrp="1"/>
          </p:cNvSpPr>
          <p:nvPr>
            <p:ph sz="quarter" idx="1"/>
          </p:nvPr>
        </p:nvSpPr>
        <p:spPr>
          <a:xfrm>
            <a:off x="375138" y="1039446"/>
            <a:ext cx="11207262" cy="5543916"/>
          </a:xfrm>
        </p:spPr>
        <p:txBody>
          <a:bodyPr/>
          <a:lstStyle/>
          <a:p>
            <a:pPr marL="0" indent="0">
              <a:buNone/>
            </a:pPr>
            <a:r>
              <a:rPr lang="en-IN" dirty="0"/>
              <a:t>User Management: User login can either be enabled or disabled by Head Of Education.</a:t>
            </a:r>
          </a:p>
        </p:txBody>
      </p:sp>
      <p:pic>
        <p:nvPicPr>
          <p:cNvPr id="4" name="Picture 3">
            <a:extLst>
              <a:ext uri="{FF2B5EF4-FFF2-40B4-BE49-F238E27FC236}">
                <a16:creationId xmlns:a16="http://schemas.microsoft.com/office/drawing/2014/main" xmlns="" id="{CF693F4C-605D-4564-B3BA-7392655E6DE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73361" y="1728778"/>
            <a:ext cx="2321690" cy="4586053"/>
          </a:xfrm>
          <a:prstGeom prst="rect">
            <a:avLst/>
          </a:prstGeom>
        </p:spPr>
      </p:pic>
      <p:pic>
        <p:nvPicPr>
          <p:cNvPr id="8" name="Picture 7">
            <a:extLst>
              <a:ext uri="{FF2B5EF4-FFF2-40B4-BE49-F238E27FC236}">
                <a16:creationId xmlns:a16="http://schemas.microsoft.com/office/drawing/2014/main" xmlns="" id="{251084BD-1AC8-4344-889A-2F0EF8F1B8D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645063" y="1728778"/>
            <a:ext cx="2436413" cy="4631748"/>
          </a:xfrm>
          <a:prstGeom prst="rect">
            <a:avLst/>
          </a:prstGeom>
        </p:spPr>
      </p:pic>
    </p:spTree>
    <p:extLst>
      <p:ext uri="{BB962C8B-B14F-4D97-AF65-F5344CB8AC3E}">
        <p14:creationId xmlns:p14="http://schemas.microsoft.com/office/powerpoint/2010/main" xmlns="" val="334469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rmAutofit/>
          </a:bodyPr>
          <a:lstStyle/>
          <a:p>
            <a:r>
              <a:rPr lang="en-IN" sz="3200" dirty="0">
                <a:solidFill>
                  <a:schemeClr val="accent1"/>
                </a:solidFill>
              </a:rPr>
              <a:t>                              VISITING OFFICER</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HOME PAGE: Last logged in time and number of times logged in available</a:t>
            </a:r>
          </a:p>
          <a:p>
            <a:pPr marL="0" indent="0">
              <a:buNone/>
            </a:pPr>
            <a:endParaRPr lang="en-IN" dirty="0"/>
          </a:p>
        </p:txBody>
      </p:sp>
      <p:sp>
        <p:nvSpPr>
          <p:cNvPr id="8" name="TextBox 7">
            <a:extLst>
              <a:ext uri="{FF2B5EF4-FFF2-40B4-BE49-F238E27FC236}">
                <a16:creationId xmlns:a16="http://schemas.microsoft.com/office/drawing/2014/main" xmlns="" id="{3ABEB6BB-CD96-441B-93BC-8FAF20A144F3}"/>
              </a:ext>
            </a:extLst>
          </p:cNvPr>
          <p:cNvSpPr txBox="1"/>
          <p:nvPr/>
        </p:nvSpPr>
        <p:spPr>
          <a:xfrm>
            <a:off x="365760" y="4424901"/>
            <a:ext cx="10010692" cy="2031325"/>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r>
              <a:rPr lang="en-IN" dirty="0"/>
              <a:t>Phone View                                                                                               Web View</a:t>
            </a:r>
          </a:p>
        </p:txBody>
      </p:sp>
      <p:pic>
        <p:nvPicPr>
          <p:cNvPr id="10" name="Picture 9">
            <a:extLst>
              <a:ext uri="{FF2B5EF4-FFF2-40B4-BE49-F238E27FC236}">
                <a16:creationId xmlns:a16="http://schemas.microsoft.com/office/drawing/2014/main" xmlns="" id="{34412A4D-8090-4C5D-95B6-942DF9D0DC2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1506" y="1529729"/>
            <a:ext cx="2477663" cy="4597533"/>
          </a:xfrm>
          <a:prstGeom prst="rect">
            <a:avLst/>
          </a:prstGeom>
        </p:spPr>
      </p:pic>
      <p:pic>
        <p:nvPicPr>
          <p:cNvPr id="14" name="Picture 13">
            <a:extLst>
              <a:ext uri="{FF2B5EF4-FFF2-40B4-BE49-F238E27FC236}">
                <a16:creationId xmlns:a16="http://schemas.microsoft.com/office/drawing/2014/main" xmlns="" id="{F7ED92FE-032E-4995-82C2-878900A0E538}"/>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9264" b="4603"/>
          <a:stretch/>
        </p:blipFill>
        <p:spPr>
          <a:xfrm>
            <a:off x="3430953" y="2018203"/>
            <a:ext cx="8503139" cy="3620583"/>
          </a:xfrm>
          <a:prstGeom prst="rect">
            <a:avLst/>
          </a:prstGeom>
        </p:spPr>
      </p:pic>
    </p:spTree>
    <p:extLst>
      <p:ext uri="{BB962C8B-B14F-4D97-AF65-F5344CB8AC3E}">
        <p14:creationId xmlns:p14="http://schemas.microsoft.com/office/powerpoint/2010/main" xmlns="" val="3069891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0B3265-5C89-45F4-AD77-836CFCFB8D4C}"/>
              </a:ext>
            </a:extLst>
          </p:cNvPr>
          <p:cNvSpPr>
            <a:spLocks noGrp="1"/>
          </p:cNvSpPr>
          <p:nvPr>
            <p:ph type="title"/>
          </p:nvPr>
        </p:nvSpPr>
        <p:spPr>
          <a:xfrm>
            <a:off x="1211248" y="182311"/>
            <a:ext cx="10363200" cy="615908"/>
          </a:xfrm>
        </p:spPr>
        <p:txBody>
          <a:bodyPr>
            <a:normAutofit fontScale="90000"/>
          </a:bodyPr>
          <a:lstStyle/>
          <a:p>
            <a:r>
              <a:rPr lang="en-IN" sz="3200" dirty="0">
                <a:solidFill>
                  <a:schemeClr val="accent1"/>
                </a:solidFill>
              </a:rPr>
              <a:t>			   VISITING OFFICER</a:t>
            </a:r>
          </a:p>
        </p:txBody>
      </p:sp>
      <p:sp>
        <p:nvSpPr>
          <p:cNvPr id="3" name="TextBox 2">
            <a:extLst>
              <a:ext uri="{FF2B5EF4-FFF2-40B4-BE49-F238E27FC236}">
                <a16:creationId xmlns:a16="http://schemas.microsoft.com/office/drawing/2014/main" xmlns="" id="{E64E7964-4F9A-4845-AE11-71D9FCF0A993}"/>
              </a:ext>
            </a:extLst>
          </p:cNvPr>
          <p:cNvSpPr txBox="1"/>
          <p:nvPr/>
        </p:nvSpPr>
        <p:spPr>
          <a:xfrm>
            <a:off x="432325" y="785958"/>
            <a:ext cx="10915613" cy="523220"/>
          </a:xfrm>
          <a:prstGeom prst="rect">
            <a:avLst/>
          </a:prstGeom>
          <a:noFill/>
        </p:spPr>
        <p:txBody>
          <a:bodyPr wrap="square" rtlCol="0">
            <a:spAutoFit/>
          </a:bodyPr>
          <a:lstStyle/>
          <a:p>
            <a:r>
              <a:rPr lang="en-IN" sz="2800" dirty="0"/>
              <a:t> View Assigned Task: Status of inspection available</a:t>
            </a:r>
          </a:p>
        </p:txBody>
      </p:sp>
      <p:pic>
        <p:nvPicPr>
          <p:cNvPr id="7" name="Picture 6">
            <a:extLst>
              <a:ext uri="{FF2B5EF4-FFF2-40B4-BE49-F238E27FC236}">
                <a16:creationId xmlns:a16="http://schemas.microsoft.com/office/drawing/2014/main" xmlns="" id="{E6AEA762-63F6-4528-A7D9-CA1E9FA7DDB5}"/>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2448" t="5358" r="2448" b="5138"/>
          <a:stretch/>
        </p:blipFill>
        <p:spPr>
          <a:xfrm>
            <a:off x="4575377" y="1401866"/>
            <a:ext cx="2306043" cy="4471992"/>
          </a:xfrm>
          <a:prstGeom prst="rect">
            <a:avLst/>
          </a:prstGeom>
        </p:spPr>
      </p:pic>
    </p:spTree>
    <p:extLst>
      <p:ext uri="{BB962C8B-B14F-4D97-AF65-F5344CB8AC3E}">
        <p14:creationId xmlns:p14="http://schemas.microsoft.com/office/powerpoint/2010/main" xmlns="" val="4253737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0B3265-5C89-45F4-AD77-836CFCFB8D4C}"/>
              </a:ext>
            </a:extLst>
          </p:cNvPr>
          <p:cNvSpPr>
            <a:spLocks noGrp="1"/>
          </p:cNvSpPr>
          <p:nvPr>
            <p:ph type="title"/>
          </p:nvPr>
        </p:nvSpPr>
        <p:spPr>
          <a:xfrm>
            <a:off x="1211248" y="182311"/>
            <a:ext cx="10363200" cy="615908"/>
          </a:xfrm>
        </p:spPr>
        <p:txBody>
          <a:bodyPr>
            <a:normAutofit fontScale="90000"/>
          </a:bodyPr>
          <a:lstStyle/>
          <a:p>
            <a:r>
              <a:rPr lang="en-IN" sz="3200" dirty="0">
                <a:solidFill>
                  <a:schemeClr val="accent1"/>
                </a:solidFill>
              </a:rPr>
              <a:t>			   VISITING OFFICER</a:t>
            </a:r>
          </a:p>
        </p:txBody>
      </p:sp>
      <p:sp>
        <p:nvSpPr>
          <p:cNvPr id="3" name="TextBox 2">
            <a:extLst>
              <a:ext uri="{FF2B5EF4-FFF2-40B4-BE49-F238E27FC236}">
                <a16:creationId xmlns:a16="http://schemas.microsoft.com/office/drawing/2014/main" xmlns="" id="{E64E7964-4F9A-4845-AE11-71D9FCF0A993}"/>
              </a:ext>
            </a:extLst>
          </p:cNvPr>
          <p:cNvSpPr txBox="1"/>
          <p:nvPr/>
        </p:nvSpPr>
        <p:spPr>
          <a:xfrm>
            <a:off x="573002" y="785958"/>
            <a:ext cx="10915613" cy="523220"/>
          </a:xfrm>
          <a:prstGeom prst="rect">
            <a:avLst/>
          </a:prstGeom>
          <a:noFill/>
        </p:spPr>
        <p:txBody>
          <a:bodyPr wrap="square" rtlCol="0">
            <a:spAutoFit/>
          </a:bodyPr>
          <a:lstStyle/>
          <a:p>
            <a:r>
              <a:rPr lang="en-IN" sz="2800" dirty="0"/>
              <a:t> Visited </a:t>
            </a:r>
            <a:r>
              <a:rPr lang="en-IN" sz="2800" dirty="0" err="1"/>
              <a:t>Instititions</a:t>
            </a:r>
            <a:r>
              <a:rPr lang="en-IN" sz="2800" dirty="0"/>
              <a:t>: Number of institutions visited and its details available</a:t>
            </a:r>
          </a:p>
        </p:txBody>
      </p:sp>
      <p:pic>
        <p:nvPicPr>
          <p:cNvPr id="5" name="Picture 4">
            <a:extLst>
              <a:ext uri="{FF2B5EF4-FFF2-40B4-BE49-F238E27FC236}">
                <a16:creationId xmlns:a16="http://schemas.microsoft.com/office/drawing/2014/main" xmlns="" id="{DD6D30E5-7FEB-4577-A5FE-18C94BB6DCA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57100" y="1416900"/>
            <a:ext cx="2456443" cy="4797130"/>
          </a:xfrm>
          <a:prstGeom prst="rect">
            <a:avLst/>
          </a:prstGeom>
        </p:spPr>
      </p:pic>
      <p:sp>
        <p:nvSpPr>
          <p:cNvPr id="6" name="TextBox 5">
            <a:extLst>
              <a:ext uri="{FF2B5EF4-FFF2-40B4-BE49-F238E27FC236}">
                <a16:creationId xmlns:a16="http://schemas.microsoft.com/office/drawing/2014/main" xmlns="" id="{B62B4A4B-1FD8-4A01-9C79-DBA00E1D19FB}"/>
              </a:ext>
            </a:extLst>
          </p:cNvPr>
          <p:cNvSpPr txBox="1"/>
          <p:nvPr/>
        </p:nvSpPr>
        <p:spPr>
          <a:xfrm>
            <a:off x="747422" y="6214030"/>
            <a:ext cx="7315200" cy="369332"/>
          </a:xfrm>
          <a:prstGeom prst="rect">
            <a:avLst/>
          </a:prstGeom>
          <a:noFill/>
        </p:spPr>
        <p:txBody>
          <a:bodyPr wrap="square" rtlCol="0">
            <a:spAutoFit/>
          </a:bodyPr>
          <a:lstStyle/>
          <a:p>
            <a:r>
              <a:rPr lang="en-IN" dirty="0"/>
              <a:t>Phone View</a:t>
            </a:r>
          </a:p>
        </p:txBody>
      </p:sp>
      <p:pic>
        <p:nvPicPr>
          <p:cNvPr id="11" name="Picture 10">
            <a:extLst>
              <a:ext uri="{FF2B5EF4-FFF2-40B4-BE49-F238E27FC236}">
                <a16:creationId xmlns:a16="http://schemas.microsoft.com/office/drawing/2014/main" xmlns="" id="{BDA2BE69-536B-4053-8D7D-43DCDFA5052C}"/>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9336" b="5193"/>
          <a:stretch/>
        </p:blipFill>
        <p:spPr>
          <a:xfrm>
            <a:off x="3720667" y="1860063"/>
            <a:ext cx="7914233" cy="3803082"/>
          </a:xfrm>
          <a:prstGeom prst="rect">
            <a:avLst/>
          </a:prstGeom>
        </p:spPr>
      </p:pic>
    </p:spTree>
    <p:extLst>
      <p:ext uri="{BB962C8B-B14F-4D97-AF65-F5344CB8AC3E}">
        <p14:creationId xmlns:p14="http://schemas.microsoft.com/office/powerpoint/2010/main" xmlns="" val="3662457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0B3265-5C89-45F4-AD77-836CFCFB8D4C}"/>
              </a:ext>
            </a:extLst>
          </p:cNvPr>
          <p:cNvSpPr>
            <a:spLocks noGrp="1"/>
          </p:cNvSpPr>
          <p:nvPr>
            <p:ph type="title"/>
          </p:nvPr>
        </p:nvSpPr>
        <p:spPr>
          <a:xfrm>
            <a:off x="1211248" y="182311"/>
            <a:ext cx="10363200" cy="615908"/>
          </a:xfrm>
        </p:spPr>
        <p:txBody>
          <a:bodyPr>
            <a:normAutofit fontScale="90000"/>
          </a:bodyPr>
          <a:lstStyle/>
          <a:p>
            <a:r>
              <a:rPr lang="en-IN" sz="3200" dirty="0">
                <a:solidFill>
                  <a:schemeClr val="accent1"/>
                </a:solidFill>
              </a:rPr>
              <a:t>			   VISITING OFFICER</a:t>
            </a:r>
          </a:p>
        </p:txBody>
      </p:sp>
      <p:sp>
        <p:nvSpPr>
          <p:cNvPr id="3" name="TextBox 2">
            <a:extLst>
              <a:ext uri="{FF2B5EF4-FFF2-40B4-BE49-F238E27FC236}">
                <a16:creationId xmlns:a16="http://schemas.microsoft.com/office/drawing/2014/main" xmlns="" id="{E64E7964-4F9A-4845-AE11-71D9FCF0A993}"/>
              </a:ext>
            </a:extLst>
          </p:cNvPr>
          <p:cNvSpPr txBox="1"/>
          <p:nvPr/>
        </p:nvSpPr>
        <p:spPr>
          <a:xfrm>
            <a:off x="573002" y="785958"/>
            <a:ext cx="10915613" cy="523220"/>
          </a:xfrm>
          <a:prstGeom prst="rect">
            <a:avLst/>
          </a:prstGeom>
          <a:noFill/>
        </p:spPr>
        <p:txBody>
          <a:bodyPr wrap="square" rtlCol="0">
            <a:spAutoFit/>
          </a:bodyPr>
          <a:lstStyle/>
          <a:p>
            <a:r>
              <a:rPr lang="en-IN" sz="2800" dirty="0"/>
              <a:t> View Feedbacks: Feedbacks include map view location and rating </a:t>
            </a:r>
          </a:p>
        </p:txBody>
      </p:sp>
      <p:pic>
        <p:nvPicPr>
          <p:cNvPr id="7" name="Picture 6">
            <a:extLst>
              <a:ext uri="{FF2B5EF4-FFF2-40B4-BE49-F238E27FC236}">
                <a16:creationId xmlns:a16="http://schemas.microsoft.com/office/drawing/2014/main" xmlns="" id="{1EBD072C-FFFF-45B0-99AE-D45B63AB9018}"/>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4005" b="9390"/>
          <a:stretch/>
        </p:blipFill>
        <p:spPr>
          <a:xfrm>
            <a:off x="363056" y="1472204"/>
            <a:ext cx="2379784" cy="4465542"/>
          </a:xfrm>
          <a:prstGeom prst="rect">
            <a:avLst/>
          </a:prstGeom>
        </p:spPr>
      </p:pic>
      <p:pic>
        <p:nvPicPr>
          <p:cNvPr id="9" name="Picture 8">
            <a:extLst>
              <a:ext uri="{FF2B5EF4-FFF2-40B4-BE49-F238E27FC236}">
                <a16:creationId xmlns:a16="http://schemas.microsoft.com/office/drawing/2014/main" xmlns="" id="{1E54EB6D-3D5D-4061-BCE2-CC6069907D0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2060" t="4157" r="285" b="9853"/>
          <a:stretch/>
        </p:blipFill>
        <p:spPr>
          <a:xfrm>
            <a:off x="3400980" y="1472204"/>
            <a:ext cx="2664665" cy="4465542"/>
          </a:xfrm>
          <a:prstGeom prst="rect">
            <a:avLst/>
          </a:prstGeom>
        </p:spPr>
      </p:pic>
      <p:pic>
        <p:nvPicPr>
          <p:cNvPr id="12" name="Picture 11">
            <a:extLst>
              <a:ext uri="{FF2B5EF4-FFF2-40B4-BE49-F238E27FC236}">
                <a16:creationId xmlns:a16="http://schemas.microsoft.com/office/drawing/2014/main" xmlns="" id="{A353F3E5-C96B-41B4-A042-DD8F365EF0FE}"/>
              </a:ext>
            </a:extLst>
          </p:cNvPr>
          <p:cNvPicPr>
            <a:picLocks noChangeAspect="1"/>
          </p:cNvPicPr>
          <p:nvPr/>
        </p:nvPicPr>
        <p:blipFill rotWithShape="1">
          <a:blip r:embed="rId4">
            <a:extLst>
              <a:ext uri="{28A0092B-C50C-407E-A947-70E740481C1C}">
                <a14:useLocalDpi xmlns:a14="http://schemas.microsoft.com/office/drawing/2010/main" xmlns="" val="0"/>
              </a:ext>
            </a:extLst>
          </a:blip>
          <a:srcRect t="3682" b="8689"/>
          <a:stretch/>
        </p:blipFill>
        <p:spPr>
          <a:xfrm>
            <a:off x="6723785" y="1472205"/>
            <a:ext cx="2276989" cy="4465541"/>
          </a:xfrm>
          <a:prstGeom prst="rect">
            <a:avLst/>
          </a:prstGeom>
        </p:spPr>
      </p:pic>
      <p:pic>
        <p:nvPicPr>
          <p:cNvPr id="14" name="Picture 13">
            <a:extLst>
              <a:ext uri="{FF2B5EF4-FFF2-40B4-BE49-F238E27FC236}">
                <a16:creationId xmlns:a16="http://schemas.microsoft.com/office/drawing/2014/main" xmlns="" id="{313D0052-43FE-4E0B-8E17-6E7C6225B22C}"/>
              </a:ext>
            </a:extLst>
          </p:cNvPr>
          <p:cNvPicPr>
            <a:picLocks noChangeAspect="1"/>
          </p:cNvPicPr>
          <p:nvPr/>
        </p:nvPicPr>
        <p:blipFill rotWithShape="1">
          <a:blip r:embed="rId5">
            <a:extLst>
              <a:ext uri="{28A0092B-C50C-407E-A947-70E740481C1C}">
                <a14:useLocalDpi xmlns:a14="http://schemas.microsoft.com/office/drawing/2010/main" xmlns="" val="0"/>
              </a:ext>
            </a:extLst>
          </a:blip>
          <a:srcRect l="-101743" t="9800" r="101743" b="-740"/>
          <a:stretch/>
        </p:blipFill>
        <p:spPr>
          <a:xfrm>
            <a:off x="1321834" y="1253373"/>
            <a:ext cx="3165231" cy="6236677"/>
          </a:xfrm>
          <a:prstGeom prst="rect">
            <a:avLst/>
          </a:prstGeom>
        </p:spPr>
      </p:pic>
      <p:pic>
        <p:nvPicPr>
          <p:cNvPr id="16" name="Picture 15">
            <a:extLst>
              <a:ext uri="{FF2B5EF4-FFF2-40B4-BE49-F238E27FC236}">
                <a16:creationId xmlns:a16="http://schemas.microsoft.com/office/drawing/2014/main" xmlns="" id="{0DEF45FF-00ED-41F0-906C-663251F7A67D}"/>
              </a:ext>
            </a:extLst>
          </p:cNvPr>
          <p:cNvPicPr>
            <a:picLocks noChangeAspect="1"/>
          </p:cNvPicPr>
          <p:nvPr/>
        </p:nvPicPr>
        <p:blipFill rotWithShape="1">
          <a:blip r:embed="rId5">
            <a:extLst>
              <a:ext uri="{28A0092B-C50C-407E-A947-70E740481C1C}">
                <a14:useLocalDpi xmlns:a14="http://schemas.microsoft.com/office/drawing/2010/main" xmlns="" val="0"/>
              </a:ext>
            </a:extLst>
          </a:blip>
          <a:srcRect t="3437" b="5447"/>
          <a:stretch/>
        </p:blipFill>
        <p:spPr>
          <a:xfrm>
            <a:off x="9404336" y="1472205"/>
            <a:ext cx="2330288" cy="4465541"/>
          </a:xfrm>
          <a:prstGeom prst="rect">
            <a:avLst/>
          </a:prstGeom>
        </p:spPr>
      </p:pic>
      <p:sp>
        <p:nvSpPr>
          <p:cNvPr id="18" name="TextBox 17">
            <a:extLst>
              <a:ext uri="{FF2B5EF4-FFF2-40B4-BE49-F238E27FC236}">
                <a16:creationId xmlns:a16="http://schemas.microsoft.com/office/drawing/2014/main" xmlns="" id="{0BD35077-DFB5-4DE6-A040-D4B0FADA029A}"/>
              </a:ext>
            </a:extLst>
          </p:cNvPr>
          <p:cNvSpPr txBox="1"/>
          <p:nvPr/>
        </p:nvSpPr>
        <p:spPr>
          <a:xfrm>
            <a:off x="589700" y="6150708"/>
            <a:ext cx="11227161" cy="369332"/>
          </a:xfrm>
          <a:prstGeom prst="rect">
            <a:avLst/>
          </a:prstGeom>
          <a:noFill/>
        </p:spPr>
        <p:txBody>
          <a:bodyPr wrap="square" rtlCol="0">
            <a:spAutoFit/>
          </a:bodyPr>
          <a:lstStyle/>
          <a:p>
            <a:r>
              <a:rPr lang="en-IN" dirty="0"/>
              <a:t>List of feedbacks                                Feedback Details                                       Map View                                        Ratings                                              </a:t>
            </a:r>
          </a:p>
        </p:txBody>
      </p:sp>
    </p:spTree>
    <p:extLst>
      <p:ext uri="{BB962C8B-B14F-4D97-AF65-F5344CB8AC3E}">
        <p14:creationId xmlns:p14="http://schemas.microsoft.com/office/powerpoint/2010/main" xmlns="" val="241643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Autofit/>
          </a:bodyPr>
          <a:lstStyle/>
          <a:p>
            <a:r>
              <a:rPr lang="en-IN" sz="3600" dirty="0">
                <a:solidFill>
                  <a:schemeClr val="accent1"/>
                </a:solidFill>
              </a:rPr>
              <a:t>                                INSTITUTION</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				   	      HOME PAGE:</a:t>
            </a:r>
          </a:p>
          <a:p>
            <a:pPr marL="0" indent="0">
              <a:buNone/>
            </a:pPr>
            <a:endParaRPr lang="en-IN" dirty="0"/>
          </a:p>
        </p:txBody>
      </p:sp>
      <p:pic>
        <p:nvPicPr>
          <p:cNvPr id="5" name="Picture 4">
            <a:extLst>
              <a:ext uri="{FF2B5EF4-FFF2-40B4-BE49-F238E27FC236}">
                <a16:creationId xmlns:a16="http://schemas.microsoft.com/office/drawing/2014/main" xmlns="" id="{4FCBA30C-0764-480E-B393-804484EC583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1354" y="1344246"/>
            <a:ext cx="2540000" cy="4560865"/>
          </a:xfrm>
          <a:prstGeom prst="rect">
            <a:avLst/>
          </a:prstGeom>
        </p:spPr>
      </p:pic>
      <p:pic>
        <p:nvPicPr>
          <p:cNvPr id="7" name="Picture 6">
            <a:extLst>
              <a:ext uri="{FF2B5EF4-FFF2-40B4-BE49-F238E27FC236}">
                <a16:creationId xmlns:a16="http://schemas.microsoft.com/office/drawing/2014/main" xmlns="" id="{AF59471D-8749-463F-B758-A717165C718D}"/>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873" t="15279" r="844" b="5987"/>
          <a:stretch/>
        </p:blipFill>
        <p:spPr>
          <a:xfrm>
            <a:off x="3759200" y="1753896"/>
            <a:ext cx="7496721" cy="3686667"/>
          </a:xfrm>
          <a:prstGeom prst="rect">
            <a:avLst/>
          </a:prstGeom>
        </p:spPr>
      </p:pic>
      <p:sp>
        <p:nvSpPr>
          <p:cNvPr id="8" name="TextBox 7">
            <a:extLst>
              <a:ext uri="{FF2B5EF4-FFF2-40B4-BE49-F238E27FC236}">
                <a16:creationId xmlns:a16="http://schemas.microsoft.com/office/drawing/2014/main" xmlns="" id="{3ABEB6BB-CD96-441B-93BC-8FAF20A144F3}"/>
              </a:ext>
            </a:extLst>
          </p:cNvPr>
          <p:cNvSpPr txBox="1"/>
          <p:nvPr/>
        </p:nvSpPr>
        <p:spPr>
          <a:xfrm>
            <a:off x="365760" y="4424901"/>
            <a:ext cx="10010692" cy="2031325"/>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r>
              <a:rPr lang="en-IN" dirty="0"/>
              <a:t>Phone View                                                                                               Web View</a:t>
            </a:r>
          </a:p>
        </p:txBody>
      </p:sp>
    </p:spTree>
    <p:extLst>
      <p:ext uri="{BB962C8B-B14F-4D97-AF65-F5344CB8AC3E}">
        <p14:creationId xmlns:p14="http://schemas.microsoft.com/office/powerpoint/2010/main" xmlns="" val="2280547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rmAutofit/>
          </a:bodyPr>
          <a:lstStyle/>
          <a:p>
            <a:r>
              <a:rPr lang="en-IN" sz="3200" dirty="0">
                <a:solidFill>
                  <a:schemeClr val="accent1"/>
                </a:solidFill>
              </a:rPr>
              <a:t>                                   INSTITUTION</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 View Visitor Details:</a:t>
            </a:r>
          </a:p>
          <a:p>
            <a:pPr marL="0" indent="0">
              <a:buNone/>
            </a:pPr>
            <a:endParaRPr lang="en-IN" dirty="0"/>
          </a:p>
        </p:txBody>
      </p:sp>
      <p:pic>
        <p:nvPicPr>
          <p:cNvPr id="5" name="Picture 4">
            <a:extLst>
              <a:ext uri="{FF2B5EF4-FFF2-40B4-BE49-F238E27FC236}">
                <a16:creationId xmlns:a16="http://schemas.microsoft.com/office/drawing/2014/main" xmlns="" id="{6C7BFE32-EA07-418F-969F-17A689CA1A7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58351" y="1216618"/>
            <a:ext cx="2800869" cy="4943959"/>
          </a:xfrm>
          <a:prstGeom prst="rect">
            <a:avLst/>
          </a:prstGeom>
        </p:spPr>
      </p:pic>
    </p:spTree>
    <p:extLst>
      <p:ext uri="{BB962C8B-B14F-4D97-AF65-F5344CB8AC3E}">
        <p14:creationId xmlns:p14="http://schemas.microsoft.com/office/powerpoint/2010/main" xmlns="" val="153620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3" name="Content Placeholder 2"/>
          <p:cNvSpPr>
            <a:spLocks noGrp="1"/>
          </p:cNvSpPr>
          <p:nvPr>
            <p:ph sz="quarter" idx="1"/>
          </p:nvPr>
        </p:nvSpPr>
        <p:spPr/>
        <p:txBody>
          <a:bodyPr>
            <a:normAutofit fontScale="92500" lnSpcReduction="20000"/>
          </a:bodyPr>
          <a:lstStyle/>
          <a:p>
            <a:pPr>
              <a:lnSpc>
                <a:spcPct val="150000"/>
              </a:lnSpc>
            </a:pPr>
            <a:r>
              <a:rPr lang="en-US" sz="2400" dirty="0">
                <a:latin typeface="Book Antiqua" pitchFamily="18" charset="0"/>
              </a:rPr>
              <a:t>The main goal is to develop a GPS enabled mobile based application to collect feedback.</a:t>
            </a:r>
          </a:p>
          <a:p>
            <a:pPr>
              <a:lnSpc>
                <a:spcPct val="150000"/>
              </a:lnSpc>
            </a:pPr>
            <a:r>
              <a:rPr lang="en-US" sz="2400" dirty="0">
                <a:latin typeface="Book Antiqua" pitchFamily="18" charset="0"/>
              </a:rPr>
              <a:t>Facility to collect feedback with photos</a:t>
            </a:r>
          </a:p>
          <a:p>
            <a:pPr>
              <a:lnSpc>
                <a:spcPct val="150000"/>
              </a:lnSpc>
            </a:pPr>
            <a:r>
              <a:rPr lang="en-US" sz="2400" dirty="0">
                <a:latin typeface="Book Antiqua" pitchFamily="18" charset="0"/>
              </a:rPr>
              <a:t>Design a website to access the reports based on the feedback.  </a:t>
            </a:r>
          </a:p>
          <a:p>
            <a:pPr>
              <a:lnSpc>
                <a:spcPct val="150000"/>
              </a:lnSpc>
            </a:pPr>
            <a:r>
              <a:rPr lang="en-US" sz="2400" dirty="0">
                <a:latin typeface="Book Antiqua" pitchFamily="18" charset="0"/>
              </a:rPr>
              <a:t>User role based access to website and app </a:t>
            </a:r>
          </a:p>
          <a:p>
            <a:pPr>
              <a:lnSpc>
                <a:spcPct val="150000"/>
              </a:lnSpc>
            </a:pPr>
            <a:r>
              <a:rPr lang="en-US" sz="2400" dirty="0">
                <a:latin typeface="Book Antiqua" pitchFamily="18" charset="0"/>
              </a:rPr>
              <a:t>Email notification to </a:t>
            </a:r>
            <a:r>
              <a:rPr lang="en-US" sz="2400" dirty="0" smtClean="0">
                <a:latin typeface="Book Antiqua" pitchFamily="18" charset="0"/>
              </a:rPr>
              <a:t>users</a:t>
            </a:r>
          </a:p>
          <a:p>
            <a:pPr>
              <a:lnSpc>
                <a:spcPct val="150000"/>
              </a:lnSpc>
            </a:pPr>
            <a:r>
              <a:rPr lang="en-US" sz="2400" dirty="0" smtClean="0">
                <a:latin typeface="Book Antiqua" pitchFamily="18" charset="0"/>
              </a:rPr>
              <a:t>Demo Link:</a:t>
            </a:r>
          </a:p>
          <a:p>
            <a:pPr>
              <a:lnSpc>
                <a:spcPct val="150000"/>
              </a:lnSpc>
              <a:buNone/>
            </a:pPr>
            <a:r>
              <a:rPr lang="en-US" sz="2400" dirty="0" smtClean="0">
                <a:hlinkClick r:id="rId2"/>
              </a:rPr>
              <a:t>http</a:t>
            </a:r>
            <a:r>
              <a:rPr lang="en-US" sz="2400" dirty="0" smtClean="0">
                <a:hlinkClick r:id="rId2"/>
              </a:rPr>
              <a:t>://projectsit2020.000webhostapp.com/AP-AMS_Latest</a:t>
            </a:r>
            <a:r>
              <a:rPr lang="en-US" sz="2400" dirty="0" smtClean="0">
                <a:hlinkClick r:id="rId2"/>
              </a:rPr>
              <a:t>/</a:t>
            </a:r>
            <a:endParaRPr lang="en-US" sz="2400" dirty="0" smtClean="0"/>
          </a:p>
          <a:p>
            <a:pPr>
              <a:lnSpc>
                <a:spcPct val="150000"/>
              </a:lnSpc>
              <a:buNone/>
            </a:pPr>
            <a:r>
              <a:rPr lang="en-US" sz="2000" dirty="0" smtClean="0">
                <a:hlinkClick r:id="rId3"/>
              </a:rPr>
              <a:t>http://hypertexttechies2020.000webhostapp.com/SIH/AP-AMS/</a:t>
            </a:r>
            <a:endParaRPr lang="en-US" sz="2400" dirty="0">
              <a:latin typeface="Book Antiqua" pitchFamily="18" charset="0"/>
            </a:endParaRPr>
          </a:p>
          <a:p>
            <a:pPr>
              <a:lnSpc>
                <a:spcPct val="150000"/>
              </a:lnSpc>
            </a:pPr>
            <a:endParaRPr lang="en-US" sz="2400" dirty="0">
              <a:latin typeface="Book Antiqua"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rmAutofit/>
          </a:bodyPr>
          <a:lstStyle/>
          <a:p>
            <a:r>
              <a:rPr lang="en-IN" sz="3200" dirty="0">
                <a:solidFill>
                  <a:schemeClr val="accent1"/>
                </a:solidFill>
              </a:rPr>
              <a:t>                                   INSTITUTION</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 View Feedbacks: Feedbacks given by Visiting Officers are available.</a:t>
            </a:r>
          </a:p>
          <a:p>
            <a:pPr marL="0" indent="0">
              <a:buNone/>
            </a:pPr>
            <a:endParaRPr lang="en-IN" dirty="0"/>
          </a:p>
        </p:txBody>
      </p:sp>
      <p:pic>
        <p:nvPicPr>
          <p:cNvPr id="7" name="Picture 6">
            <a:extLst>
              <a:ext uri="{FF2B5EF4-FFF2-40B4-BE49-F238E27FC236}">
                <a16:creationId xmlns:a16="http://schemas.microsoft.com/office/drawing/2014/main" xmlns="" id="{5F4FCCD7-597C-4156-B7E4-828F9905A1BD}"/>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3315" t="18365" r="3334" b="5607"/>
          <a:stretch/>
        </p:blipFill>
        <p:spPr>
          <a:xfrm>
            <a:off x="4359472" y="2010848"/>
            <a:ext cx="2386739" cy="4211721"/>
          </a:xfrm>
          <a:prstGeom prst="rect">
            <a:avLst/>
          </a:prstGeom>
        </p:spPr>
      </p:pic>
      <p:pic>
        <p:nvPicPr>
          <p:cNvPr id="9" name="Picture 8">
            <a:extLst>
              <a:ext uri="{FF2B5EF4-FFF2-40B4-BE49-F238E27FC236}">
                <a16:creationId xmlns:a16="http://schemas.microsoft.com/office/drawing/2014/main" xmlns="" id="{67EA411D-BCFF-4BD1-BA6C-DDF33526899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4196" b="5858"/>
          <a:stretch/>
        </p:blipFill>
        <p:spPr>
          <a:xfrm>
            <a:off x="8512591" y="2010848"/>
            <a:ext cx="2161155" cy="4211721"/>
          </a:xfrm>
          <a:prstGeom prst="rect">
            <a:avLst/>
          </a:prstGeom>
        </p:spPr>
      </p:pic>
      <p:pic>
        <p:nvPicPr>
          <p:cNvPr id="11" name="Picture 10">
            <a:extLst>
              <a:ext uri="{FF2B5EF4-FFF2-40B4-BE49-F238E27FC236}">
                <a16:creationId xmlns:a16="http://schemas.microsoft.com/office/drawing/2014/main" xmlns="" id="{19AFC947-A0AF-4325-A615-14F2CA0A1CFF}"/>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3347" t="4005" r="2887" b="5537"/>
          <a:stretch/>
        </p:blipFill>
        <p:spPr>
          <a:xfrm>
            <a:off x="747326" y="2010848"/>
            <a:ext cx="2138242" cy="4469423"/>
          </a:xfrm>
          <a:prstGeom prst="rect">
            <a:avLst/>
          </a:prstGeom>
        </p:spPr>
      </p:pic>
    </p:spTree>
    <p:extLst>
      <p:ext uri="{BB962C8B-B14F-4D97-AF65-F5344CB8AC3E}">
        <p14:creationId xmlns:p14="http://schemas.microsoft.com/office/powerpoint/2010/main" xmlns="" val="1236455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rmAutofit/>
          </a:bodyPr>
          <a:lstStyle/>
          <a:p>
            <a:r>
              <a:rPr lang="en-IN" sz="3200" dirty="0">
                <a:solidFill>
                  <a:schemeClr val="accent1"/>
                </a:solidFill>
              </a:rPr>
              <a:t>                                   INSTITUTION</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 General Feedbacks: Feedbacks given by General Public are available.</a:t>
            </a:r>
          </a:p>
          <a:p>
            <a:pPr marL="0" indent="0">
              <a:buNone/>
            </a:pPr>
            <a:endParaRPr lang="en-IN" dirty="0"/>
          </a:p>
        </p:txBody>
      </p:sp>
      <p:pic>
        <p:nvPicPr>
          <p:cNvPr id="5" name="Picture 4">
            <a:extLst>
              <a:ext uri="{FF2B5EF4-FFF2-40B4-BE49-F238E27FC236}">
                <a16:creationId xmlns:a16="http://schemas.microsoft.com/office/drawing/2014/main" xmlns="" id="{CF9BCECF-8580-4AE7-A15C-1E45983A390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92332" y="1546958"/>
            <a:ext cx="2230986" cy="4475101"/>
          </a:xfrm>
          <a:prstGeom prst="rect">
            <a:avLst/>
          </a:prstGeom>
        </p:spPr>
      </p:pic>
      <p:pic>
        <p:nvPicPr>
          <p:cNvPr id="7" name="Picture 6">
            <a:extLst>
              <a:ext uri="{FF2B5EF4-FFF2-40B4-BE49-F238E27FC236}">
                <a16:creationId xmlns:a16="http://schemas.microsoft.com/office/drawing/2014/main" xmlns="" id="{A4452C75-4FA5-4245-AA29-C1B0FEAEFB6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75685" y="1546958"/>
            <a:ext cx="2534062" cy="4475101"/>
          </a:xfrm>
          <a:prstGeom prst="rect">
            <a:avLst/>
          </a:prstGeom>
        </p:spPr>
      </p:pic>
      <p:pic>
        <p:nvPicPr>
          <p:cNvPr id="9" name="Picture 8">
            <a:extLst>
              <a:ext uri="{FF2B5EF4-FFF2-40B4-BE49-F238E27FC236}">
                <a16:creationId xmlns:a16="http://schemas.microsoft.com/office/drawing/2014/main" xmlns="" id="{BC08E584-59D0-4E29-B012-FD25C0059E22}"/>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85451" y="1546958"/>
            <a:ext cx="2276203" cy="4475101"/>
          </a:xfrm>
          <a:prstGeom prst="rect">
            <a:avLst/>
          </a:prstGeom>
        </p:spPr>
      </p:pic>
    </p:spTree>
    <p:extLst>
      <p:ext uri="{BB962C8B-B14F-4D97-AF65-F5344CB8AC3E}">
        <p14:creationId xmlns:p14="http://schemas.microsoft.com/office/powerpoint/2010/main" xmlns="" val="2369652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rmAutofit/>
          </a:bodyPr>
          <a:lstStyle/>
          <a:p>
            <a:r>
              <a:rPr lang="en-IN" sz="3200" dirty="0">
                <a:solidFill>
                  <a:schemeClr val="accent1"/>
                </a:solidFill>
              </a:rPr>
              <a:t>PROVISION FOR ALL THE THREE LOGINS:</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				   	  Change Password:</a:t>
            </a:r>
          </a:p>
          <a:p>
            <a:pPr marL="0" indent="0">
              <a:buNone/>
            </a:pPr>
            <a:endParaRPr lang="en-IN" dirty="0"/>
          </a:p>
        </p:txBody>
      </p:sp>
      <p:sp>
        <p:nvSpPr>
          <p:cNvPr id="8" name="TextBox 7">
            <a:extLst>
              <a:ext uri="{FF2B5EF4-FFF2-40B4-BE49-F238E27FC236}">
                <a16:creationId xmlns:a16="http://schemas.microsoft.com/office/drawing/2014/main" xmlns="" id="{3ABEB6BB-CD96-441B-93BC-8FAF20A144F3}"/>
              </a:ext>
            </a:extLst>
          </p:cNvPr>
          <p:cNvSpPr txBox="1"/>
          <p:nvPr/>
        </p:nvSpPr>
        <p:spPr>
          <a:xfrm>
            <a:off x="365760" y="4424901"/>
            <a:ext cx="10010692" cy="2031325"/>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r>
              <a:rPr lang="en-IN" dirty="0"/>
              <a:t>Phone View                                                                                               Web View</a:t>
            </a:r>
          </a:p>
        </p:txBody>
      </p:sp>
      <p:pic>
        <p:nvPicPr>
          <p:cNvPr id="7" name="Picture 6">
            <a:extLst>
              <a:ext uri="{FF2B5EF4-FFF2-40B4-BE49-F238E27FC236}">
                <a16:creationId xmlns:a16="http://schemas.microsoft.com/office/drawing/2014/main" xmlns="" id="{876538F2-D5A7-4DA7-A9E6-D5F2F8C83D4B}"/>
              </a:ext>
            </a:extLst>
          </p:cNvPr>
          <p:cNvPicPr>
            <a:picLocks noChangeAspect="1"/>
          </p:cNvPicPr>
          <p:nvPr/>
        </p:nvPicPr>
        <p:blipFill rotWithShape="1">
          <a:blip r:embed="rId2">
            <a:extLst>
              <a:ext uri="{28A0092B-C50C-407E-A947-70E740481C1C}">
                <a14:useLocalDpi xmlns:a14="http://schemas.microsoft.com/office/drawing/2010/main" xmlns="" val="0"/>
              </a:ext>
            </a:extLst>
          </a:blip>
          <a:srcRect b="5436"/>
          <a:stretch/>
        </p:blipFill>
        <p:spPr>
          <a:xfrm>
            <a:off x="365760" y="1712243"/>
            <a:ext cx="2627532" cy="4175691"/>
          </a:xfrm>
          <a:prstGeom prst="rect">
            <a:avLst/>
          </a:prstGeom>
        </p:spPr>
      </p:pic>
      <p:pic>
        <p:nvPicPr>
          <p:cNvPr id="10" name="Picture 9">
            <a:extLst>
              <a:ext uri="{FF2B5EF4-FFF2-40B4-BE49-F238E27FC236}">
                <a16:creationId xmlns:a16="http://schemas.microsoft.com/office/drawing/2014/main" xmlns="" id="{33730246-2F3B-47B5-BC07-AE37035D6B2A}"/>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3894" b="5858"/>
          <a:stretch/>
        </p:blipFill>
        <p:spPr>
          <a:xfrm>
            <a:off x="3706054" y="2055825"/>
            <a:ext cx="8120186" cy="3415324"/>
          </a:xfrm>
          <a:prstGeom prst="rect">
            <a:avLst/>
          </a:prstGeom>
        </p:spPr>
      </p:pic>
    </p:spTree>
    <p:extLst>
      <p:ext uri="{BB962C8B-B14F-4D97-AF65-F5344CB8AC3E}">
        <p14:creationId xmlns:p14="http://schemas.microsoft.com/office/powerpoint/2010/main" xmlns="" val="691128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rmAutofit/>
          </a:bodyPr>
          <a:lstStyle/>
          <a:p>
            <a:r>
              <a:rPr lang="en-IN" sz="3200" dirty="0">
                <a:solidFill>
                  <a:schemeClr val="accent1"/>
                </a:solidFill>
              </a:rPr>
              <a:t>VISITING OFFICER</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HOME PAGE: Last logged in time and number of times logged in available</a:t>
            </a:r>
          </a:p>
          <a:p>
            <a:pPr marL="0" indent="0">
              <a:buNone/>
            </a:pPr>
            <a:endParaRPr lang="en-IN" dirty="0"/>
          </a:p>
        </p:txBody>
      </p:sp>
      <p:sp>
        <p:nvSpPr>
          <p:cNvPr id="8" name="TextBox 7">
            <a:extLst>
              <a:ext uri="{FF2B5EF4-FFF2-40B4-BE49-F238E27FC236}">
                <a16:creationId xmlns:a16="http://schemas.microsoft.com/office/drawing/2014/main" xmlns="" id="{3ABEB6BB-CD96-441B-93BC-8FAF20A144F3}"/>
              </a:ext>
            </a:extLst>
          </p:cNvPr>
          <p:cNvSpPr txBox="1"/>
          <p:nvPr/>
        </p:nvSpPr>
        <p:spPr>
          <a:xfrm>
            <a:off x="365760" y="4424901"/>
            <a:ext cx="10010692" cy="2031325"/>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r>
              <a:rPr lang="en-IN" dirty="0"/>
              <a:t>Phone View                                                                                               Web View</a:t>
            </a:r>
          </a:p>
        </p:txBody>
      </p:sp>
      <p:pic>
        <p:nvPicPr>
          <p:cNvPr id="10" name="Picture 9">
            <a:extLst>
              <a:ext uri="{FF2B5EF4-FFF2-40B4-BE49-F238E27FC236}">
                <a16:creationId xmlns:a16="http://schemas.microsoft.com/office/drawing/2014/main" xmlns="" id="{34412A4D-8090-4C5D-95B6-942DF9D0DC2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1506" y="1529729"/>
            <a:ext cx="2477663" cy="4597533"/>
          </a:xfrm>
          <a:prstGeom prst="rect">
            <a:avLst/>
          </a:prstGeom>
        </p:spPr>
      </p:pic>
      <p:pic>
        <p:nvPicPr>
          <p:cNvPr id="14" name="Picture 13">
            <a:extLst>
              <a:ext uri="{FF2B5EF4-FFF2-40B4-BE49-F238E27FC236}">
                <a16:creationId xmlns:a16="http://schemas.microsoft.com/office/drawing/2014/main" xmlns="" id="{F7ED92FE-032E-4995-82C2-878900A0E538}"/>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9264" b="4603"/>
          <a:stretch/>
        </p:blipFill>
        <p:spPr>
          <a:xfrm>
            <a:off x="3430953" y="2018203"/>
            <a:ext cx="8503139" cy="3620583"/>
          </a:xfrm>
          <a:prstGeom prst="rect">
            <a:avLst/>
          </a:prstGeom>
        </p:spPr>
      </p:pic>
    </p:spTree>
    <p:extLst>
      <p:ext uri="{BB962C8B-B14F-4D97-AF65-F5344CB8AC3E}">
        <p14:creationId xmlns:p14="http://schemas.microsoft.com/office/powerpoint/2010/main" xmlns="" val="200529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ECB-D1DA-4220-8A08-3386C28698AB}"/>
              </a:ext>
            </a:extLst>
          </p:cNvPr>
          <p:cNvSpPr>
            <a:spLocks noGrp="1"/>
          </p:cNvSpPr>
          <p:nvPr>
            <p:ph type="title"/>
          </p:nvPr>
        </p:nvSpPr>
        <p:spPr>
          <a:xfrm>
            <a:off x="1219200" y="274638"/>
            <a:ext cx="10363200" cy="678251"/>
          </a:xfrm>
        </p:spPr>
        <p:txBody>
          <a:bodyPr>
            <a:noAutofit/>
          </a:bodyPr>
          <a:lstStyle/>
          <a:p>
            <a:r>
              <a:rPr lang="en-IN" sz="3600" dirty="0">
                <a:solidFill>
                  <a:schemeClr val="accent1"/>
                </a:solidFill>
              </a:rPr>
              <a:t>                                INSTITUTION</a:t>
            </a:r>
          </a:p>
        </p:txBody>
      </p:sp>
      <p:sp>
        <p:nvSpPr>
          <p:cNvPr id="3" name="Content Placeholder 2">
            <a:extLst>
              <a:ext uri="{FF2B5EF4-FFF2-40B4-BE49-F238E27FC236}">
                <a16:creationId xmlns:a16="http://schemas.microsoft.com/office/drawing/2014/main" xmlns="" id="{266E9223-42D3-478A-A5C2-CA6EDE591509}"/>
              </a:ext>
            </a:extLst>
          </p:cNvPr>
          <p:cNvSpPr>
            <a:spLocks noGrp="1"/>
          </p:cNvSpPr>
          <p:nvPr>
            <p:ph sz="quarter" idx="1"/>
          </p:nvPr>
        </p:nvSpPr>
        <p:spPr>
          <a:xfrm>
            <a:off x="135172" y="952889"/>
            <a:ext cx="11447228" cy="5694401"/>
          </a:xfrm>
        </p:spPr>
        <p:txBody>
          <a:bodyPr/>
          <a:lstStyle/>
          <a:p>
            <a:pPr marL="0" indent="0">
              <a:buNone/>
            </a:pPr>
            <a:r>
              <a:rPr lang="en-IN" dirty="0"/>
              <a:t>				   	      HOME PAGE:</a:t>
            </a:r>
          </a:p>
          <a:p>
            <a:pPr marL="0" indent="0">
              <a:buNone/>
            </a:pPr>
            <a:endParaRPr lang="en-IN" dirty="0"/>
          </a:p>
        </p:txBody>
      </p:sp>
      <p:pic>
        <p:nvPicPr>
          <p:cNvPr id="5" name="Picture 4">
            <a:extLst>
              <a:ext uri="{FF2B5EF4-FFF2-40B4-BE49-F238E27FC236}">
                <a16:creationId xmlns:a16="http://schemas.microsoft.com/office/drawing/2014/main" xmlns="" id="{4FCBA30C-0764-480E-B393-804484EC583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81354" y="1344246"/>
            <a:ext cx="2540000" cy="4560865"/>
          </a:xfrm>
          <a:prstGeom prst="rect">
            <a:avLst/>
          </a:prstGeom>
        </p:spPr>
      </p:pic>
      <p:pic>
        <p:nvPicPr>
          <p:cNvPr id="7" name="Picture 6">
            <a:extLst>
              <a:ext uri="{FF2B5EF4-FFF2-40B4-BE49-F238E27FC236}">
                <a16:creationId xmlns:a16="http://schemas.microsoft.com/office/drawing/2014/main" xmlns="" id="{AF59471D-8749-463F-B758-A717165C718D}"/>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873" t="15279" r="844" b="5987"/>
          <a:stretch/>
        </p:blipFill>
        <p:spPr>
          <a:xfrm>
            <a:off x="3759200" y="1753896"/>
            <a:ext cx="7496721" cy="3686667"/>
          </a:xfrm>
          <a:prstGeom prst="rect">
            <a:avLst/>
          </a:prstGeom>
        </p:spPr>
      </p:pic>
      <p:sp>
        <p:nvSpPr>
          <p:cNvPr id="8" name="TextBox 7">
            <a:extLst>
              <a:ext uri="{FF2B5EF4-FFF2-40B4-BE49-F238E27FC236}">
                <a16:creationId xmlns:a16="http://schemas.microsoft.com/office/drawing/2014/main" xmlns="" id="{3ABEB6BB-CD96-441B-93BC-8FAF20A144F3}"/>
              </a:ext>
            </a:extLst>
          </p:cNvPr>
          <p:cNvSpPr txBox="1"/>
          <p:nvPr/>
        </p:nvSpPr>
        <p:spPr>
          <a:xfrm>
            <a:off x="365760" y="4424901"/>
            <a:ext cx="10010692" cy="2031325"/>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r>
              <a:rPr lang="en-IN" dirty="0"/>
              <a:t>Phone View                                                                                               Web View</a:t>
            </a:r>
          </a:p>
        </p:txBody>
      </p:sp>
    </p:spTree>
    <p:extLst>
      <p:ext uri="{BB962C8B-B14F-4D97-AF65-F5344CB8AC3E}">
        <p14:creationId xmlns:p14="http://schemas.microsoft.com/office/powerpoint/2010/main" xmlns="" val="381717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0AF1099F-79BE-4956-80C6-449D3C7E947B}"/>
              </a:ext>
            </a:extLst>
          </p:cNvPr>
          <p:cNvSpPr>
            <a:spLocks noGrp="1"/>
          </p:cNvSpPr>
          <p:nvPr>
            <p:ph type="title"/>
          </p:nvPr>
        </p:nvSpPr>
        <p:spPr/>
        <p:txBody>
          <a:bodyPr/>
          <a:lstStyle/>
          <a:p>
            <a:r>
              <a:rPr lang="en-US" dirty="0">
                <a:solidFill>
                  <a:srgbClr val="C00000"/>
                </a:solidFill>
                <a:latin typeface="Times New Roman" pitchFamily="18" charset="0"/>
                <a:cs typeface="Times New Roman" pitchFamily="18" charset="0"/>
              </a:rPr>
              <a:t>Modules</a:t>
            </a:r>
          </a:p>
        </p:txBody>
      </p:sp>
      <p:sp>
        <p:nvSpPr>
          <p:cNvPr id="9" name="Content Placeholder 8"/>
          <p:cNvSpPr>
            <a:spLocks noGrp="1"/>
          </p:cNvSpPr>
          <p:nvPr>
            <p:ph sz="quarter" idx="1"/>
          </p:nvPr>
        </p:nvSpPr>
        <p:spPr/>
        <p:txBody>
          <a:bodyPr/>
          <a:lstStyle/>
          <a:p>
            <a:pPr lvl="1"/>
            <a:r>
              <a:rPr lang="en-US" dirty="0">
                <a:latin typeface="Times New Roman" pitchFamily="18" charset="0"/>
                <a:cs typeface="Times New Roman" pitchFamily="18" charset="0"/>
              </a:rPr>
              <a:t>The app / website facilitates with three type of  Modules</a:t>
            </a:r>
          </a:p>
          <a:p>
            <a:endParaRPr lang="en-US" dirty="0"/>
          </a:p>
        </p:txBody>
      </p:sp>
      <p:pic>
        <p:nvPicPr>
          <p:cNvPr id="8" name="Picture 7"/>
          <p:cNvPicPr>
            <a:picLocks noChangeAspect="1" noChangeArrowheads="1"/>
          </p:cNvPicPr>
          <p:nvPr/>
        </p:nvPicPr>
        <p:blipFill>
          <a:blip r:embed="rId2" cstate="print"/>
          <a:srcRect t="26694" r="1168" b="28446"/>
          <a:stretch>
            <a:fillRect/>
          </a:stretch>
        </p:blipFill>
        <p:spPr bwMode="auto">
          <a:xfrm>
            <a:off x="205099" y="6195701"/>
            <a:ext cx="1204957" cy="546931"/>
          </a:xfrm>
          <a:prstGeom prst="rect">
            <a:avLst/>
          </a:prstGeom>
          <a:noFill/>
          <a:ln w="9525">
            <a:noFill/>
            <a:miter lim="800000"/>
            <a:headEnd/>
            <a:tailEnd/>
          </a:ln>
          <a:effectLst/>
        </p:spPr>
      </p:pic>
      <p:pic>
        <p:nvPicPr>
          <p:cNvPr id="10" name="Picture 7"/>
          <p:cNvPicPr>
            <a:picLocks noChangeAspect="1" noChangeArrowheads="1"/>
          </p:cNvPicPr>
          <p:nvPr/>
        </p:nvPicPr>
        <p:blipFill>
          <a:blip r:embed="rId3" cstate="print"/>
          <a:srcRect/>
          <a:stretch>
            <a:fillRect/>
          </a:stretch>
        </p:blipFill>
        <p:spPr bwMode="auto">
          <a:xfrm>
            <a:off x="10640184" y="6170063"/>
            <a:ext cx="1409386" cy="564019"/>
          </a:xfrm>
          <a:prstGeom prst="rect">
            <a:avLst/>
          </a:prstGeom>
          <a:noFill/>
          <a:ln w="9525">
            <a:noFill/>
            <a:miter lim="800000"/>
            <a:headEnd/>
            <a:tailEnd/>
          </a:ln>
          <a:effectLst/>
        </p:spPr>
      </p:pic>
      <p:pic>
        <p:nvPicPr>
          <p:cNvPr id="11" name="Picture 10" descr="rathu.PNG"/>
          <p:cNvPicPr>
            <a:picLocks noChangeAspect="1"/>
          </p:cNvPicPr>
          <p:nvPr/>
        </p:nvPicPr>
        <p:blipFill>
          <a:blip r:embed="rId4" cstate="print"/>
          <a:stretch>
            <a:fillRect/>
          </a:stretch>
        </p:blipFill>
        <p:spPr>
          <a:xfrm>
            <a:off x="5002507" y="6195701"/>
            <a:ext cx="1369807" cy="546237"/>
          </a:xfrm>
          <a:prstGeom prst="rect">
            <a:avLst/>
          </a:prstGeom>
        </p:spPr>
      </p:pic>
      <p:graphicFrame>
        <p:nvGraphicFramePr>
          <p:cNvPr id="7" name="Diagram 6"/>
          <p:cNvGraphicFramePr/>
          <p:nvPr/>
        </p:nvGraphicFramePr>
        <p:xfrm>
          <a:off x="1988457" y="2351314"/>
          <a:ext cx="7228115" cy="40047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304663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C0F2DAE-EB5F-4088-BAFE-2BA0BEA27A15}"/>
              </a:ext>
            </a:extLst>
          </p:cNvPr>
          <p:cNvSpPr txBox="1"/>
          <p:nvPr/>
        </p:nvSpPr>
        <p:spPr>
          <a:xfrm>
            <a:off x="1242874" y="3059668"/>
            <a:ext cx="11825056" cy="707886"/>
          </a:xfrm>
          <a:prstGeom prst="rect">
            <a:avLst/>
          </a:prstGeom>
          <a:noFill/>
        </p:spPr>
        <p:txBody>
          <a:bodyPr wrap="square" rtlCol="0">
            <a:spAutoFit/>
          </a:bodyPr>
          <a:lstStyle/>
          <a:p>
            <a:r>
              <a:rPr lang="en-IN" sz="4000" dirty="0">
                <a:latin typeface="Algerian" panose="04020705040A02060702" pitchFamily="82" charset="0"/>
              </a:rPr>
              <a:t>DAY-WISE PROGRESS OF OUR PROJECT</a:t>
            </a:r>
          </a:p>
        </p:txBody>
      </p:sp>
    </p:spTree>
    <p:extLst>
      <p:ext uri="{BB962C8B-B14F-4D97-AF65-F5344CB8AC3E}">
        <p14:creationId xmlns:p14="http://schemas.microsoft.com/office/powerpoint/2010/main" xmlns="" val="2028068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EF6CD893-A95A-48BF-A9F0-D30198A6EF05}"/>
              </a:ext>
            </a:extLst>
          </p:cNvPr>
          <p:cNvSpPr/>
          <p:nvPr/>
        </p:nvSpPr>
        <p:spPr>
          <a:xfrm>
            <a:off x="4301598" y="2395835"/>
            <a:ext cx="3588804" cy="1569660"/>
          </a:xfrm>
          <a:prstGeom prst="rect">
            <a:avLst/>
          </a:prstGeom>
          <a:noFill/>
          <a:ln>
            <a:solidFill>
              <a:schemeClr val="bg1"/>
            </a:solidFill>
          </a:ln>
        </p:spPr>
        <p:txBody>
          <a:bodyPr wrap="none" lIns="91440" tIns="45720" rIns="91440" bIns="45720">
            <a:spAutoFit/>
          </a:bodyPr>
          <a:lstStyle/>
          <a:p>
            <a:pPr algn="ctr"/>
            <a:r>
              <a:rPr lang="en-IN"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DAY 1 </a:t>
            </a:r>
          </a:p>
        </p:txBody>
      </p:sp>
    </p:spTree>
    <p:extLst>
      <p:ext uri="{BB962C8B-B14F-4D97-AF65-F5344CB8AC3E}">
        <p14:creationId xmlns:p14="http://schemas.microsoft.com/office/powerpoint/2010/main" xmlns="" val="659629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3C34B1-592F-4D1B-ACE9-7D6D3A9CB46E}"/>
              </a:ext>
            </a:extLst>
          </p:cNvPr>
          <p:cNvSpPr txBox="1"/>
          <p:nvPr/>
        </p:nvSpPr>
        <p:spPr>
          <a:xfrm>
            <a:off x="1323975" y="647700"/>
            <a:ext cx="4772024" cy="7078861"/>
          </a:xfrm>
          <a:prstGeom prst="rect">
            <a:avLst/>
          </a:prstGeom>
          <a:noFill/>
        </p:spPr>
        <p:txBody>
          <a:bodyPr wrap="square" rtlCol="0">
            <a:spAutoFit/>
          </a:bodyPr>
          <a:lstStyle/>
          <a:p>
            <a:r>
              <a:rPr lang="en-IN" sz="2800" b="1" dirty="0"/>
              <a:t>HOME PAGE:</a:t>
            </a:r>
          </a:p>
          <a:p>
            <a:pPr marL="285750" indent="-285750">
              <a:buFont typeface="Wingdings" panose="05000000000000000000" pitchFamily="2" charset="2"/>
              <a:buChar char="q"/>
            </a:pPr>
            <a:endParaRPr lang="en-IN" b="1" dirty="0"/>
          </a:p>
          <a:p>
            <a:pPr marL="285750" indent="-285750">
              <a:buFont typeface="Wingdings" panose="05000000000000000000" pitchFamily="2" charset="2"/>
              <a:buChar char="q"/>
            </a:pPr>
            <a:r>
              <a:rPr lang="en-IN" sz="2800" b="1" dirty="0"/>
              <a:t>Login for</a:t>
            </a:r>
          </a:p>
          <a:p>
            <a:pPr marL="742950" lvl="1" indent="-285750">
              <a:buFont typeface="Wingdings" panose="05000000000000000000" pitchFamily="2" charset="2"/>
              <a:buChar char="§"/>
            </a:pPr>
            <a:r>
              <a:rPr lang="en-IN" sz="2800" b="1" dirty="0"/>
              <a:t>Head of Education</a:t>
            </a:r>
          </a:p>
          <a:p>
            <a:pPr marL="742950" lvl="1" indent="-285750">
              <a:buFont typeface="Wingdings" panose="05000000000000000000" pitchFamily="2" charset="2"/>
              <a:buChar char="§"/>
            </a:pPr>
            <a:r>
              <a:rPr lang="en-IN" sz="2800" b="1" dirty="0"/>
              <a:t>Visiting Officers</a:t>
            </a:r>
          </a:p>
          <a:p>
            <a:pPr marL="742950" lvl="1" indent="-285750">
              <a:buFont typeface="Wingdings" panose="05000000000000000000" pitchFamily="2" charset="2"/>
              <a:buChar char="§"/>
            </a:pPr>
            <a:r>
              <a:rPr lang="en-IN" sz="2800" b="1" dirty="0"/>
              <a:t>Institution</a:t>
            </a:r>
          </a:p>
          <a:p>
            <a:pPr marL="285750" indent="-285750">
              <a:buFont typeface="Wingdings" panose="05000000000000000000" pitchFamily="2" charset="2"/>
              <a:buChar char="q"/>
            </a:pPr>
            <a:r>
              <a:rPr lang="en-IN" sz="2800" b="1" dirty="0"/>
              <a:t>Forgot password</a:t>
            </a:r>
          </a:p>
          <a:p>
            <a:pPr marL="285750" indent="-285750">
              <a:buFont typeface="Wingdings" panose="05000000000000000000" pitchFamily="2" charset="2"/>
              <a:buChar char="q"/>
            </a:pPr>
            <a:r>
              <a:rPr lang="en-IN" sz="2800" b="1" dirty="0"/>
              <a:t>New Institution</a:t>
            </a:r>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sz="2800" b="1" dirty="0"/>
          </a:p>
          <a:p>
            <a:pPr marL="1200150" lvl="2" indent="-285750">
              <a:buFont typeface="Wingdings" panose="05000000000000000000" pitchFamily="2" charset="2"/>
              <a:buChar char="q"/>
            </a:pPr>
            <a:endParaRPr lang="en-IN" b="1" dirty="0"/>
          </a:p>
          <a:p>
            <a:pPr marL="1200150" lvl="2" indent="-285750">
              <a:buFont typeface="Wingdings" panose="05000000000000000000" pitchFamily="2" charset="2"/>
              <a:buChar char="q"/>
            </a:pPr>
            <a:endParaRPr lang="en-IN" b="1" dirty="0"/>
          </a:p>
          <a:p>
            <a:pPr lvl="2"/>
            <a:endParaRPr lang="en-IN" b="1" dirty="0"/>
          </a:p>
          <a:p>
            <a:pPr lvl="2"/>
            <a:endParaRPr lang="en-IN" b="1" dirty="0"/>
          </a:p>
        </p:txBody>
      </p:sp>
      <p:pic>
        <p:nvPicPr>
          <p:cNvPr id="7" name="Picture 6">
            <a:extLst>
              <a:ext uri="{FF2B5EF4-FFF2-40B4-BE49-F238E27FC236}">
                <a16:creationId xmlns:a16="http://schemas.microsoft.com/office/drawing/2014/main" xmlns="" id="{41E800B1-D1A1-4556-A2BB-B03CB790C322}"/>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3186" r="892" b="8726"/>
          <a:stretch/>
        </p:blipFill>
        <p:spPr>
          <a:xfrm>
            <a:off x="6750584" y="533400"/>
            <a:ext cx="3003016" cy="5931421"/>
          </a:xfrm>
          <a:prstGeom prst="rect">
            <a:avLst/>
          </a:prstGeom>
        </p:spPr>
      </p:pic>
    </p:spTree>
    <p:extLst>
      <p:ext uri="{BB962C8B-B14F-4D97-AF65-F5344CB8AC3E}">
        <p14:creationId xmlns:p14="http://schemas.microsoft.com/office/powerpoint/2010/main" xmlns="" val="19810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FC5F22D-45E8-4DB0-8F5F-D62D13A3C8DB}"/>
              </a:ext>
            </a:extLst>
          </p:cNvPr>
          <p:cNvSpPr txBox="1"/>
          <p:nvPr/>
        </p:nvSpPr>
        <p:spPr>
          <a:xfrm>
            <a:off x="457201" y="276225"/>
            <a:ext cx="4781550" cy="954107"/>
          </a:xfrm>
          <a:prstGeom prst="rect">
            <a:avLst/>
          </a:prstGeom>
          <a:noFill/>
        </p:spPr>
        <p:txBody>
          <a:bodyPr wrap="square" rtlCol="0">
            <a:spAutoFit/>
          </a:bodyPr>
          <a:lstStyle/>
          <a:p>
            <a:r>
              <a:rPr lang="en-IN" sz="2800" b="1" dirty="0"/>
              <a:t>HEAD OF EDUCATION PAGE:</a:t>
            </a:r>
          </a:p>
          <a:p>
            <a:endParaRPr lang="en-IN" sz="2800" b="1" dirty="0"/>
          </a:p>
        </p:txBody>
      </p:sp>
      <p:pic>
        <p:nvPicPr>
          <p:cNvPr id="6" name="Picture 5">
            <a:extLst>
              <a:ext uri="{FF2B5EF4-FFF2-40B4-BE49-F238E27FC236}">
                <a16:creationId xmlns:a16="http://schemas.microsoft.com/office/drawing/2014/main" xmlns="" id="{D0C3A2DB-CDFA-49AB-848D-6032E8606FDE}"/>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9861" r="46" b="6111"/>
          <a:stretch/>
        </p:blipFill>
        <p:spPr>
          <a:xfrm>
            <a:off x="933081" y="1627736"/>
            <a:ext cx="2562959" cy="4668290"/>
          </a:xfrm>
          <a:prstGeom prst="rect">
            <a:avLst/>
          </a:prstGeom>
        </p:spPr>
      </p:pic>
      <p:pic>
        <p:nvPicPr>
          <p:cNvPr id="8" name="Picture 7">
            <a:extLst>
              <a:ext uri="{FF2B5EF4-FFF2-40B4-BE49-F238E27FC236}">
                <a16:creationId xmlns:a16="http://schemas.microsoft.com/office/drawing/2014/main" xmlns="" id="{DE1C3B12-885F-4216-BD2C-1F0EEFA011BE}"/>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0139" r="347" b="5417"/>
          <a:stretch/>
        </p:blipFill>
        <p:spPr>
          <a:xfrm>
            <a:off x="4433401" y="1627736"/>
            <a:ext cx="2562959" cy="4705604"/>
          </a:xfrm>
          <a:prstGeom prst="rect">
            <a:avLst/>
          </a:prstGeom>
        </p:spPr>
      </p:pic>
      <p:pic>
        <p:nvPicPr>
          <p:cNvPr id="10" name="Picture 9">
            <a:extLst>
              <a:ext uri="{FF2B5EF4-FFF2-40B4-BE49-F238E27FC236}">
                <a16:creationId xmlns:a16="http://schemas.microsoft.com/office/drawing/2014/main" xmlns="" id="{16100A77-A5B1-4F2E-AA62-3C7EB13BF1EF}"/>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1" t="9861" r="948" b="5417"/>
          <a:stretch/>
        </p:blipFill>
        <p:spPr>
          <a:xfrm>
            <a:off x="8339021" y="1627736"/>
            <a:ext cx="2539127" cy="4705604"/>
          </a:xfrm>
          <a:prstGeom prst="rect">
            <a:avLst/>
          </a:prstGeom>
        </p:spPr>
      </p:pic>
      <p:sp>
        <p:nvSpPr>
          <p:cNvPr id="11" name="TextBox 10">
            <a:extLst>
              <a:ext uri="{FF2B5EF4-FFF2-40B4-BE49-F238E27FC236}">
                <a16:creationId xmlns:a16="http://schemas.microsoft.com/office/drawing/2014/main" xmlns="" id="{D49F4357-C088-4DDB-AE0F-2FF0E1AE3098}"/>
              </a:ext>
            </a:extLst>
          </p:cNvPr>
          <p:cNvSpPr txBox="1"/>
          <p:nvPr/>
        </p:nvSpPr>
        <p:spPr>
          <a:xfrm>
            <a:off x="457201" y="1157629"/>
            <a:ext cx="4299324" cy="369332"/>
          </a:xfrm>
          <a:prstGeom prst="rect">
            <a:avLst/>
          </a:prstGeom>
          <a:noFill/>
        </p:spPr>
        <p:txBody>
          <a:bodyPr wrap="square" rtlCol="0">
            <a:spAutoFit/>
          </a:bodyPr>
          <a:lstStyle/>
          <a:p>
            <a:r>
              <a:rPr lang="en-IN" b="1" dirty="0"/>
              <a:t>MENU:</a:t>
            </a:r>
          </a:p>
        </p:txBody>
      </p:sp>
      <p:sp>
        <p:nvSpPr>
          <p:cNvPr id="14" name="TextBox 13">
            <a:extLst>
              <a:ext uri="{FF2B5EF4-FFF2-40B4-BE49-F238E27FC236}">
                <a16:creationId xmlns:a16="http://schemas.microsoft.com/office/drawing/2014/main" xmlns="" id="{F880DFD0-53B9-4A3E-8410-71252B628EAB}"/>
              </a:ext>
            </a:extLst>
          </p:cNvPr>
          <p:cNvSpPr txBox="1"/>
          <p:nvPr/>
        </p:nvSpPr>
        <p:spPr>
          <a:xfrm>
            <a:off x="4245645" y="1092647"/>
            <a:ext cx="2786310" cy="369332"/>
          </a:xfrm>
          <a:prstGeom prst="rect">
            <a:avLst/>
          </a:prstGeom>
          <a:noFill/>
        </p:spPr>
        <p:txBody>
          <a:bodyPr wrap="square" rtlCol="0">
            <a:spAutoFit/>
          </a:bodyPr>
          <a:lstStyle/>
          <a:p>
            <a:r>
              <a:rPr lang="en-IN" b="1" dirty="0"/>
              <a:t>ASSIGN TASK:</a:t>
            </a:r>
          </a:p>
        </p:txBody>
      </p:sp>
      <p:sp>
        <p:nvSpPr>
          <p:cNvPr id="15" name="TextBox 14">
            <a:extLst>
              <a:ext uri="{FF2B5EF4-FFF2-40B4-BE49-F238E27FC236}">
                <a16:creationId xmlns:a16="http://schemas.microsoft.com/office/drawing/2014/main" xmlns="" id="{FBACF7E0-E0A1-4B57-BF7E-9E0C3956D7FB}"/>
              </a:ext>
            </a:extLst>
          </p:cNvPr>
          <p:cNvSpPr txBox="1"/>
          <p:nvPr/>
        </p:nvSpPr>
        <p:spPr>
          <a:xfrm>
            <a:off x="7933721" y="1111286"/>
            <a:ext cx="2886678" cy="369332"/>
          </a:xfrm>
          <a:prstGeom prst="rect">
            <a:avLst/>
          </a:prstGeom>
          <a:noFill/>
        </p:spPr>
        <p:txBody>
          <a:bodyPr wrap="square" rtlCol="0">
            <a:spAutoFit/>
          </a:bodyPr>
          <a:lstStyle/>
          <a:p>
            <a:r>
              <a:rPr lang="en-IN" b="1" dirty="0"/>
              <a:t>ADD CRITERIA:</a:t>
            </a:r>
          </a:p>
        </p:txBody>
      </p:sp>
    </p:spTree>
    <p:extLst>
      <p:ext uri="{BB962C8B-B14F-4D97-AF65-F5344CB8AC3E}">
        <p14:creationId xmlns:p14="http://schemas.microsoft.com/office/powerpoint/2010/main" xmlns="" val="1014641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541</TotalTime>
  <Words>733</Words>
  <Application>Microsoft Office PowerPoint</Application>
  <PresentationFormat>Custom</PresentationFormat>
  <Paragraphs>195</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Equity</vt:lpstr>
      <vt:lpstr>GPS ENABLED ONLINE ACADEMIC MONITORING SYSTEM</vt:lpstr>
      <vt:lpstr>PROBLEM STATEMMENT  - KB185</vt:lpstr>
      <vt:lpstr>PROBLEM STATEMMENT  -KB185   (Cont…)</vt:lpstr>
      <vt:lpstr>Proposed Solution</vt:lpstr>
      <vt:lpstr>Modules</vt:lpstr>
      <vt:lpstr>Slide 6</vt:lpstr>
      <vt:lpstr>Slide 7</vt:lpstr>
      <vt:lpstr>Slide 8</vt:lpstr>
      <vt:lpstr>Slide 9</vt:lpstr>
      <vt:lpstr>Slide 10</vt:lpstr>
      <vt:lpstr>DAY 2</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LOGIN PAGE</vt:lpstr>
      <vt:lpstr>HEAD OF EDUCATION</vt:lpstr>
      <vt:lpstr>                         HEAD OF EDUCATION</vt:lpstr>
      <vt:lpstr>HEAD OF EDUCATION</vt:lpstr>
      <vt:lpstr>   HEAD OF EDUCATION</vt:lpstr>
      <vt:lpstr>   HEAD OF EDUCATION</vt:lpstr>
      <vt:lpstr>HEAD OF EDUCATION </vt:lpstr>
      <vt:lpstr>   HEAD OF EDUCATION</vt:lpstr>
      <vt:lpstr>   HEAD OF EDUCATION</vt:lpstr>
      <vt:lpstr>                              VISITING OFFICER</vt:lpstr>
      <vt:lpstr>      VISITING OFFICER</vt:lpstr>
      <vt:lpstr>      VISITING OFFICER</vt:lpstr>
      <vt:lpstr>      VISITING OFFICER</vt:lpstr>
      <vt:lpstr>                                INSTITUTION</vt:lpstr>
      <vt:lpstr>                                   INSTITUTION</vt:lpstr>
      <vt:lpstr>                                   INSTITUTION</vt:lpstr>
      <vt:lpstr>                                   INSTITUTION</vt:lpstr>
      <vt:lpstr>PROVISION FOR ALL THE THREE LOGINS:</vt:lpstr>
      <vt:lpstr>VISITING OFFICER</vt:lpstr>
      <vt:lpstr>                                INSTITUTION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Idea/Approach Details  Ministry/ Organization name:     Problem Statement : Team Name : Team Leader Name :          College Code :</dc:title>
  <dc:creator>Anuja Kanhere</dc:creator>
  <cp:lastModifiedBy>Hari</cp:lastModifiedBy>
  <cp:revision>66</cp:revision>
  <dcterms:created xsi:type="dcterms:W3CDTF">2019-12-18T09:24:53Z</dcterms:created>
  <dcterms:modified xsi:type="dcterms:W3CDTF">2020-08-03T10:57:03Z</dcterms:modified>
</cp:coreProperties>
</file>